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33"/>
  </p:notesMasterIdLst>
  <p:sldIdLst>
    <p:sldId id="265" r:id="rId2"/>
    <p:sldId id="551" r:id="rId3"/>
    <p:sldId id="581" r:id="rId4"/>
    <p:sldId id="266" r:id="rId5"/>
    <p:sldId id="552" r:id="rId6"/>
    <p:sldId id="554" r:id="rId7"/>
    <p:sldId id="555" r:id="rId8"/>
    <p:sldId id="558" r:id="rId9"/>
    <p:sldId id="563" r:id="rId10"/>
    <p:sldId id="564" r:id="rId11"/>
    <p:sldId id="562" r:id="rId12"/>
    <p:sldId id="568" r:id="rId13"/>
    <p:sldId id="570" r:id="rId14"/>
    <p:sldId id="571" r:id="rId15"/>
    <p:sldId id="572" r:id="rId16"/>
    <p:sldId id="560" r:id="rId17"/>
    <p:sldId id="573" r:id="rId18"/>
    <p:sldId id="574" r:id="rId19"/>
    <p:sldId id="565" r:id="rId20"/>
    <p:sldId id="561" r:id="rId21"/>
    <p:sldId id="575" r:id="rId22"/>
    <p:sldId id="576" r:id="rId23"/>
    <p:sldId id="567" r:id="rId24"/>
    <p:sldId id="556" r:id="rId25"/>
    <p:sldId id="566" r:id="rId26"/>
    <p:sldId id="577" r:id="rId27"/>
    <p:sldId id="578" r:id="rId28"/>
    <p:sldId id="557" r:id="rId29"/>
    <p:sldId id="553" r:id="rId30"/>
    <p:sldId id="580" r:id="rId31"/>
    <p:sldId id="579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4061"/>
    <a:srgbClr val="4F81BD"/>
    <a:srgbClr val="376092"/>
    <a:srgbClr val="990033"/>
    <a:srgbClr val="D1C4E9"/>
    <a:srgbClr val="B3E5FC"/>
    <a:srgbClr val="C8E6C9"/>
    <a:srgbClr val="FFECB3"/>
    <a:srgbClr val="FFB3B3"/>
    <a:srgbClr val="F8BB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031" autoAdjust="0"/>
    <p:restoredTop sz="94657" autoAdjust="0"/>
  </p:normalViewPr>
  <p:slideViewPr>
    <p:cSldViewPr snapToGrid="0">
      <p:cViewPr varScale="1">
        <p:scale>
          <a:sx n="146" d="100"/>
          <a:sy n="146" d="100"/>
        </p:scale>
        <p:origin x="114" y="2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CE5CD"/>
                </a:solidFill>
              </a:rPr>
              <a:t>Beamline Optics </a:t>
            </a:r>
            <a:r>
              <a:rPr lang="en-GB" sz="1000" b="1" dirty="0">
                <a:solidFill>
                  <a:srgbClr val="FCE5CD"/>
                </a:solidFill>
              </a:rPr>
              <a:t>Design and Simulation Workshop @ DESY </a:t>
            </a:r>
            <a:r>
              <a:rPr lang="en" sz="1000" b="1" dirty="0">
                <a:solidFill>
                  <a:srgbClr val="FCE5CD"/>
                </a:solidFill>
              </a:rPr>
              <a:t>2025</a:t>
            </a:r>
            <a:endParaRPr sz="1000" b="1" dirty="0">
              <a:solidFill>
                <a:srgbClr val="FCE5CD"/>
              </a:solidFill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CE5CD"/>
                </a:solidFill>
              </a:rPr>
              <a:t>Beamline Optics Design and Simulation Workshop @ DESY 2025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7675" y="62425"/>
            <a:ext cx="90396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2716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727688" y="573528"/>
            <a:ext cx="8236800" cy="40500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4pPr>
              <a:spcBef>
                <a:spcPts val="0"/>
              </a:spcBef>
              <a:spcAft>
                <a:spcPts val="225"/>
              </a:spcAft>
              <a:buSzPct val="80000"/>
              <a:defRPr/>
            </a:lvl4pPr>
            <a:lvl5pPr>
              <a:spcAft>
                <a:spcPts val="225"/>
              </a:spcAft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 lvl="0">
              <a:defRPr/>
            </a:pPr>
            <a:fld id="{86CB4B4D-7CA3-9044-876B-883B54F8677D}" type="slidenum">
              <a:rPr lang="uk-UA"/>
              <a:t>‹#›</a:t>
            </a:fld>
            <a:endParaRPr lang="uk-UA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l Title of Presentation l Date of Presentation l Author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742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157363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2003720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300142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4" r:id="rId3"/>
    <p:sldLayoutId id="2147483679" r:id="rId4"/>
    <p:sldLayoutId id="2147483680" r:id="rId5"/>
    <p:sldLayoutId id="2147483681" r:id="rId6"/>
    <p:sldLayoutId id="214748368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2.svg"/><Relationship Id="rId7" Type="http://schemas.openxmlformats.org/officeDocument/2006/relationships/image" Target="../media/image1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A1271D0-9E0F-4467-A265-ABAFC1F1A0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</a:t>
            </a:fld>
            <a:endParaRPr lang="en-GB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E06129-8D10-B382-928C-2388B9D11E42}"/>
              </a:ext>
            </a:extLst>
          </p:cNvPr>
          <p:cNvGrpSpPr/>
          <p:nvPr/>
        </p:nvGrpSpPr>
        <p:grpSpPr>
          <a:xfrm>
            <a:off x="256032" y="1277276"/>
            <a:ext cx="8646566" cy="2596657"/>
            <a:chOff x="256032" y="1325402"/>
            <a:chExt cx="8646566" cy="2596657"/>
          </a:xfrm>
        </p:grpSpPr>
        <p:sp>
          <p:nvSpPr>
            <p:cNvPr id="8" name="TextBox 7"/>
            <p:cNvSpPr txBox="1"/>
            <p:nvPr/>
          </p:nvSpPr>
          <p:spPr>
            <a:xfrm>
              <a:off x="256032" y="1325402"/>
              <a:ext cx="8646566" cy="1515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822960">
                <a:buClrTx/>
              </a:pPr>
              <a:r>
                <a:rPr lang="en-GB" sz="2800" b="1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Wavefront propagation for X-ray beamlines with SRW</a:t>
              </a:r>
            </a:p>
            <a:p>
              <a:pPr algn="ctr" defTabSz="822960">
                <a:buClrTx/>
              </a:pPr>
              <a:r>
                <a:rPr lang="en-GB" sz="600" b="1" kern="1200" noProof="0" dirty="0">
                  <a:solidFill>
                    <a:srgbClr val="002060"/>
                  </a:solidFill>
                  <a:latin typeface="Candara" panose="020E0502030303020204" pitchFamily="34" charset="0"/>
                  <a:ea typeface="+mn-ea"/>
                  <a:cs typeface="+mn-cs"/>
                </a:rPr>
                <a:t>  </a:t>
              </a:r>
            </a:p>
            <a:p>
              <a:pPr algn="ctr" defTabSz="822960">
                <a:buClrTx/>
              </a:pPr>
              <a:endParaRPr lang="en-GB" sz="600" b="1" kern="1200" noProof="0" dirty="0">
                <a:solidFill>
                  <a:srgbClr val="002060"/>
                </a:solidFill>
                <a:latin typeface="Candara" panose="020E0502030303020204" pitchFamily="34" charset="0"/>
                <a:ea typeface="+mn-ea"/>
                <a:cs typeface="+mn-cs"/>
              </a:endParaRPr>
            </a:p>
            <a:p>
              <a:pPr algn="ctr" defTabSz="822960">
                <a:buClrTx/>
              </a:pPr>
              <a:endParaRPr lang="en-GB" sz="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endParaRPr>
            </a:p>
            <a:p>
              <a:pPr algn="ctr" defTabSz="822960">
                <a:buClrTx/>
              </a:pPr>
              <a:r>
                <a:rPr lang="en-GB" sz="16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Rafael </a:t>
              </a:r>
              <a:r>
                <a:rPr lang="en-GB" sz="1600" kern="1200" noProof="0" dirty="0" err="1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Celestre</a:t>
              </a:r>
              <a:endPara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endParaRPr>
            </a:p>
            <a:p>
              <a:pPr algn="ctr" defTabSz="822960">
                <a:buClrTx/>
              </a:pPr>
              <a:r>
                <a:rPr lang="en-GB" sz="105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rafael.celestre@synchrotron-soleil.fr</a:t>
              </a:r>
            </a:p>
            <a:p>
              <a:pPr algn="ctr" defTabSz="822960">
                <a:buClrTx/>
              </a:pPr>
              <a:endParaRPr lang="en-GB" sz="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endParaRPr>
            </a:p>
            <a:p>
              <a:pPr algn="ctr" defTabSz="822960">
                <a:buClrTx/>
              </a:pPr>
              <a:r>
                <a:rPr lang="en-GB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Groupe </a:t>
              </a:r>
              <a:r>
                <a:rPr lang="en-GB" kern="1200" noProof="0" dirty="0" err="1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Optique</a:t>
              </a:r>
              <a:r>
                <a:rPr lang="en-GB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, Division Expériences, Synchrotron SOLEIL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72F5C55-9807-66A0-4EE5-038C232DC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1558" y="3024297"/>
              <a:ext cx="1860883" cy="897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6399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233C1-B664-0230-805F-C3A75DBD6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37FF-56E7-FF44-B391-50791BED9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Huygens-Fresnel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F3171-D1FD-C4F1-FCC1-1B953D660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10</a:t>
            </a:fld>
            <a:endParaRPr lang="en-GB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23C4AD-D735-C8B3-CBD2-FF1C3F23362E}"/>
              </a:ext>
            </a:extLst>
          </p:cNvPr>
          <p:cNvSpPr txBox="1"/>
          <p:nvPr/>
        </p:nvSpPr>
        <p:spPr>
          <a:xfrm>
            <a:off x="254000" y="1852851"/>
            <a:ext cx="865377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Short description: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Huygens-Fresnel diffraction integral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is implemented by using the convolution theorem with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3x FFT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General use: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strong (de)magnification systems (e.g. nano KB, FZP…) where the paraxial approximation is less recommended;</a:t>
            </a:r>
          </a:p>
          <a:p>
            <a:pPr lvl="1"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Comments: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preserves number of pixel and ranges of the input plane;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works for strongly astigmatic systems;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recently implemented and not extensive used as the other propagators.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704576-E04D-7574-F337-212C5C956541}"/>
                  </a:ext>
                </a:extLst>
              </p:cNvPr>
              <p:cNvSpPr txBox="1"/>
              <p:nvPr/>
            </p:nvSpPr>
            <p:spPr>
              <a:xfrm>
                <a:off x="2824481" y="1067397"/>
                <a:ext cx="3500120" cy="334451"/>
              </a:xfrm>
              <a:prstGeom prst="rect">
                <a:avLst/>
              </a:prstGeom>
              <a:noFill/>
              <a:ln w="12700" cap="rnd">
                <a:solidFill>
                  <a:srgbClr val="37609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HF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704576-E04D-7574-F337-212C5C956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481" y="1067397"/>
                <a:ext cx="3500120" cy="3344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rnd">
                <a:solidFill>
                  <a:srgbClr val="37609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775BC42-F3A4-F8C9-4D48-BF648DCF11C0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He et al,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Proc. SPIE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12697(03) (2023)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08886-F7CC-ED84-C90D-40AFB93ED4D8}"/>
              </a:ext>
            </a:extLst>
          </p:cNvPr>
          <p:cNvSpPr txBox="1"/>
          <p:nvPr/>
        </p:nvSpPr>
        <p:spPr>
          <a:xfrm>
            <a:off x="2332520" y="1410068"/>
            <a:ext cx="4482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“the split propagator/Huygens-Fresnel diffraction integral”</a:t>
            </a:r>
            <a:endParaRPr lang="en-GB" sz="1200" i="1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70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94E0F-7302-8A0B-53D9-4044B5FF7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588A1-F67C-A012-F5CE-A49A8D6A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C425-7137-9CB8-F3D3-1C9582E8CB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11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F0CAF5-3C28-17AE-1C7E-65373B7C6AE6}"/>
                  </a:ext>
                </a:extLst>
              </p:cNvPr>
              <p:cNvSpPr txBox="1"/>
              <p:nvPr/>
            </p:nvSpPr>
            <p:spPr>
              <a:xfrm>
                <a:off x="253464" y="718747"/>
                <a:ext cx="869803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The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paraxial approximation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of the Huygens-Fresnel integral can be obtained by using the binomial expansion to the square root 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1600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1600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provided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≫</m:t>
                    </m:r>
                    <m:sSup>
                      <m:sSupPr>
                        <m:ctrlP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e>
                      <m:sup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noProof="0" dirty="0">
                    <a:solidFill>
                      <a:srgbClr val="254061"/>
                    </a:solidFill>
                    <a:latin typeface="Palatino Linotype" panose="02040502050505030304" pitchFamily="18" charset="0"/>
                    <a:cs typeface="Times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≫</m:t>
                    </m:r>
                    <m:sSup>
                      <m:sSupPr>
                        <m:ctrlP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</m:e>
                      <m:sup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F0CAF5-3C28-17AE-1C7E-65373B7C6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718747"/>
                <a:ext cx="8698031" cy="584775"/>
              </a:xfrm>
              <a:prstGeom prst="rect">
                <a:avLst/>
              </a:prstGeom>
              <a:blipFill>
                <a:blip r:embed="rId2"/>
                <a:stretch>
                  <a:fillRect l="-421" t="-3125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BF70C56-7CBB-00BE-08FB-1A2384013131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B3B3"/>
          </a:solidFill>
          <a:ln>
            <a:solidFill>
              <a:srgbClr val="FFB3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“standard”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8F9127-F17E-2203-FFF0-771CF7892E30}"/>
                  </a:ext>
                </a:extLst>
              </p:cNvPr>
              <p:cNvSpPr txBox="1"/>
              <p:nvPr/>
            </p:nvSpPr>
            <p:spPr>
              <a:xfrm>
                <a:off x="1990813" y="1461986"/>
                <a:ext cx="5165453" cy="56502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8F9127-F17E-2203-FFF0-771CF7892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813" y="1461986"/>
                <a:ext cx="5165453" cy="5650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4A663F-5239-909A-FBC1-33C685E61CD1}"/>
                  </a:ext>
                </a:extLst>
              </p:cNvPr>
              <p:cNvSpPr txBox="1"/>
              <p:nvPr/>
            </p:nvSpPr>
            <p:spPr>
              <a:xfrm>
                <a:off x="253464" y="2185476"/>
                <a:ext cx="86410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The diffraction integral above is a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convolution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between the input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a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600" b="0" i="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GB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4A663F-5239-909A-FBC1-33C685E61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2185476"/>
                <a:ext cx="8641080" cy="338554"/>
              </a:xfrm>
              <a:prstGeom prst="rect">
                <a:avLst/>
              </a:prstGeom>
              <a:blipFill>
                <a:blip r:embed="rId4"/>
                <a:stretch>
                  <a:fillRect l="-42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8D3D65-C6F1-CBC0-1FDA-7BFD4BE5E472}"/>
                  </a:ext>
                </a:extLst>
              </p:cNvPr>
              <p:cNvSpPr txBox="1"/>
              <p:nvPr/>
            </p:nvSpPr>
            <p:spPr>
              <a:xfrm>
                <a:off x="3010215" y="2682494"/>
                <a:ext cx="3130216" cy="479427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8D3D65-C6F1-CBC0-1FDA-7BFD4BE5E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215" y="2682494"/>
                <a:ext cx="3130216" cy="479427"/>
              </a:xfrm>
              <a:prstGeom prst="rect">
                <a:avLst/>
              </a:prstGeom>
              <a:blipFill>
                <a:blip r:embed="rId5"/>
                <a:stretch>
                  <a:fillRect l="-195" b="-11392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64279F-FC43-0CB6-C51D-50052EA19805}"/>
                  </a:ext>
                </a:extLst>
              </p:cNvPr>
              <p:cNvSpPr txBox="1"/>
              <p:nvPr/>
            </p:nvSpPr>
            <p:spPr>
              <a:xfrm>
                <a:off x="253464" y="3320385"/>
                <a:ext cx="8641080" cy="586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which has analytical Fourier transform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d>
                      <m:dPr>
                        <m:ctrlPr>
                          <a:rPr lang="en-GB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GB" b="0" i="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GB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𝑗𝑘𝐿</m:t>
                        </m:r>
                      </m:e>
                    </m:d>
                    <m:func>
                      <m:funcPr>
                        <m:ctrlPr>
                          <a:rPr lang="en-GB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𝜋𝜆</m:t>
                            </m:r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 Hence,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the calculation of the Fresnel diffraction integral is done using two FFT operations</a:t>
                </a:r>
                <a:endParaRPr lang="en-GB" sz="16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64279F-FC43-0CB6-C51D-50052EA19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3320385"/>
                <a:ext cx="8641080" cy="586379"/>
              </a:xfrm>
              <a:prstGeom prst="rect">
                <a:avLst/>
              </a:prstGeom>
              <a:blipFill>
                <a:blip r:embed="rId6"/>
                <a:stretch>
                  <a:fillRect l="-423" t="-4167" r="-423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67E429-5E88-4F4E-D168-E35FEC07CECB}"/>
                  </a:ext>
                </a:extLst>
              </p:cNvPr>
              <p:cNvSpPr txBox="1"/>
              <p:nvPr/>
            </p:nvSpPr>
            <p:spPr>
              <a:xfrm>
                <a:off x="2937510" y="4065230"/>
                <a:ext cx="3270250" cy="340158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67E429-5E88-4F4E-D168-E35FEC07C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510" y="4065230"/>
                <a:ext cx="3270250" cy="3401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306430A-CF0A-ADFA-8895-5C14268B3017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Goodman,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Introduction to Fourier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(2017)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5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3" grpId="0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BB070-2616-B7CF-62ED-AF1101978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0162E-6E76-6E4B-015F-62C34CEE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FBF41-A05D-AA18-F47B-2FDBE1FE1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12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09A0DE-6102-778F-8F0F-C7439EA0C4FC}"/>
                  </a:ext>
                </a:extLst>
              </p:cNvPr>
              <p:cNvSpPr txBox="1"/>
              <p:nvPr/>
            </p:nvSpPr>
            <p:spPr>
              <a:xfrm>
                <a:off x="2044700" y="1080733"/>
                <a:ext cx="5064760" cy="340158"/>
              </a:xfrm>
              <a:prstGeom prst="rect">
                <a:avLst/>
              </a:prstGeom>
              <a:noFill/>
              <a:ln w="9525">
                <a:solidFill>
                  <a:srgbClr val="25406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𝑗𝑘𝐿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𝜋𝜆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09A0DE-6102-778F-8F0F-C7439EA0C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700" y="1080733"/>
                <a:ext cx="5064760" cy="3401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rgbClr val="25406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D1E72D8-0AB4-FEE9-6948-126F86FB73FC}"/>
              </a:ext>
            </a:extLst>
          </p:cNvPr>
          <p:cNvSpPr txBox="1"/>
          <p:nvPr/>
        </p:nvSpPr>
        <p:spPr>
          <a:xfrm>
            <a:off x="254000" y="1852851"/>
            <a:ext cx="86537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Short description: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standard Fresnel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diffraction integral is implemented by using the convolution theorem with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2x FFT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General use: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propagation over free-space with gentle (de)magnification;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to be used before slits, ideal lenses and smooth phase elements;</a:t>
            </a:r>
          </a:p>
          <a:p>
            <a:pPr lvl="1"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Comments: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preserves number of pixel and ranges of the input plane;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works for strongly astigmatic systems;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2FBD5-9018-1AEF-15AD-150194B1C717}"/>
              </a:ext>
            </a:extLst>
          </p:cNvPr>
          <p:cNvSpPr txBox="1"/>
          <p:nvPr/>
        </p:nvSpPr>
        <p:spPr>
          <a:xfrm>
            <a:off x="2824480" y="1410068"/>
            <a:ext cx="350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“Standard Fresnel”</a:t>
            </a:r>
            <a:endParaRPr lang="en-GB" sz="1200" i="1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7A741F8-0BF5-9BD9-B239-E74D37DF854C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B3B3"/>
          </a:solidFill>
          <a:ln>
            <a:solidFill>
              <a:srgbClr val="FFB3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“standard”</a:t>
            </a:r>
          </a:p>
        </p:txBody>
      </p:sp>
    </p:spTree>
    <p:extLst>
      <p:ext uri="{BB962C8B-B14F-4D97-AF65-F5344CB8AC3E}">
        <p14:creationId xmlns:p14="http://schemas.microsoft.com/office/powerpoint/2010/main" val="376266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96C41-71E7-6867-FD94-0E77B766D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B1841-4638-0240-97A4-D1EA9F1C4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37597-0CB8-2547-AC81-CEE38120C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13</a:t>
            </a:fld>
            <a:endParaRPr lang="en-GB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B0B018-3529-CFB9-1038-63F38DA5B471}"/>
              </a:ext>
            </a:extLst>
          </p:cNvPr>
          <p:cNvSpPr txBox="1"/>
          <p:nvPr/>
        </p:nvSpPr>
        <p:spPr>
          <a:xfrm>
            <a:off x="253464" y="718747"/>
            <a:ext cx="8698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Issues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 when calculating numerically the convolution-type or the Fourier transformation-type integrals replicas and aliasing occur.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0F9EE-E19F-6163-6321-B9B4DFF12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249" y="1311420"/>
            <a:ext cx="2952000" cy="2826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E681DE-6A22-F6CB-BF34-B2383D0C9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33" y="1311420"/>
            <a:ext cx="2949198" cy="2823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E56A2D-D468-196C-016E-27B50E5B4BF6}"/>
              </a:ext>
            </a:extLst>
          </p:cNvPr>
          <p:cNvSpPr/>
          <p:nvPr/>
        </p:nvSpPr>
        <p:spPr>
          <a:xfrm>
            <a:off x="7366601" y="2192877"/>
            <a:ext cx="839048" cy="1060785"/>
          </a:xfrm>
          <a:prstGeom prst="rect">
            <a:avLst/>
          </a:prstGeom>
          <a:noFill/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noProof="0" dirty="0">
              <a:latin typeface="Palatino Linotype" panose="020405020505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5ACAC2-69F5-2F49-F51F-FCBEF1A6C4AB}"/>
              </a:ext>
            </a:extLst>
          </p:cNvPr>
          <p:cNvSpPr txBox="1"/>
          <p:nvPr/>
        </p:nvSpPr>
        <p:spPr>
          <a:xfrm>
            <a:off x="253465" y="4229880"/>
            <a:ext cx="43185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analytical 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E6AAF-5323-81F7-9F55-86BFDF6B2E8D}"/>
              </a:ext>
            </a:extLst>
          </p:cNvPr>
          <p:cNvSpPr txBox="1"/>
          <p:nvPr/>
        </p:nvSpPr>
        <p:spPr>
          <a:xfrm>
            <a:off x="4572000" y="4229880"/>
            <a:ext cx="43168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(b) numerical calculation with sampling artifacts (replicas)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B25E7B-3204-9B6B-A967-976809448B51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Kelly, 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J. Opt. Soc. Am. A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31(4), 755 (2014)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292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43B74-E922-3B2E-C111-2657D1C71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9318B7-6C06-FDEA-E0F8-E83FA1FCD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00" y="1310400"/>
            <a:ext cx="2952000" cy="2823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D3DD61-34E7-F390-E31C-E692E3334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05328-A218-10C3-1E53-E25C1FF2A7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14</a:t>
            </a:fld>
            <a:endParaRPr lang="en-GB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19B851-9EA1-9B91-3F93-CFB112988D6B}"/>
              </a:ext>
            </a:extLst>
          </p:cNvPr>
          <p:cNvSpPr txBox="1"/>
          <p:nvPr/>
        </p:nvSpPr>
        <p:spPr>
          <a:xfrm>
            <a:off x="253464" y="718747"/>
            <a:ext cx="8698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Issues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 when calculating numerically the convolution-type or the Fourier transformation-type integrals replicas and aliasing occur.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2A2D3-2F55-0613-9CF6-373C5E5F6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33" y="1311420"/>
            <a:ext cx="2949198" cy="2823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9D5D09-4BAB-2289-2ADD-11B16B199F86}"/>
              </a:ext>
            </a:extLst>
          </p:cNvPr>
          <p:cNvSpPr/>
          <p:nvPr/>
        </p:nvSpPr>
        <p:spPr>
          <a:xfrm>
            <a:off x="7366601" y="2192877"/>
            <a:ext cx="839048" cy="1060785"/>
          </a:xfrm>
          <a:prstGeom prst="rect">
            <a:avLst/>
          </a:prstGeom>
          <a:noFill/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noProof="0" dirty="0">
              <a:latin typeface="Palatino Linotype" panose="020405020505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5593B-7CD9-0DC4-8144-A40DE994272E}"/>
              </a:ext>
            </a:extLst>
          </p:cNvPr>
          <p:cNvSpPr txBox="1"/>
          <p:nvPr/>
        </p:nvSpPr>
        <p:spPr>
          <a:xfrm>
            <a:off x="253465" y="4229880"/>
            <a:ext cx="43185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analytical 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68B35-1266-243C-8E39-D5A869804C97}"/>
              </a:ext>
            </a:extLst>
          </p:cNvPr>
          <p:cNvSpPr txBox="1"/>
          <p:nvPr/>
        </p:nvSpPr>
        <p:spPr>
          <a:xfrm>
            <a:off x="4572000" y="4229880"/>
            <a:ext cx="43168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(b) numerical calculation with sampling artifacts (replicas)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B50242-FB52-CBA6-C2B6-8A2D53577FDD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Kelly, 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J. Opt. Soc. Am. A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31(4), 755 (2014)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10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9289E-2E73-3C04-6AEA-7A379E7B4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0CBA41-1A59-88F4-9D58-2B4CD5F12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00" y="1310400"/>
            <a:ext cx="2951601" cy="2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CD3D35-5354-0E80-9CC0-D279E3E03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23FC-B2F0-D8C0-BBC8-0CA300B257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15</a:t>
            </a:fld>
            <a:endParaRPr lang="en-GB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8B473-975A-0459-59D8-2318D0BCF312}"/>
              </a:ext>
            </a:extLst>
          </p:cNvPr>
          <p:cNvSpPr txBox="1"/>
          <p:nvPr/>
        </p:nvSpPr>
        <p:spPr>
          <a:xfrm>
            <a:off x="253464" y="718747"/>
            <a:ext cx="8698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Issues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 when calculating numerically the convolution-type or the Fourier transformation-type integrals replicas and aliasing occur.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D307B-62A9-2FD1-2C1C-FDECB9696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33" y="1311420"/>
            <a:ext cx="2949198" cy="2823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9CC62D-A41A-31F8-2634-8D39B56EC6FA}"/>
              </a:ext>
            </a:extLst>
          </p:cNvPr>
          <p:cNvSpPr/>
          <p:nvPr/>
        </p:nvSpPr>
        <p:spPr>
          <a:xfrm>
            <a:off x="7366601" y="2192877"/>
            <a:ext cx="839048" cy="1060785"/>
          </a:xfrm>
          <a:prstGeom prst="rect">
            <a:avLst/>
          </a:prstGeom>
          <a:noFill/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noProof="0" dirty="0">
              <a:latin typeface="Palatino Linotype" panose="020405020505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D232E-5A25-C6FB-33F6-BFE0FCD479F1}"/>
              </a:ext>
            </a:extLst>
          </p:cNvPr>
          <p:cNvSpPr txBox="1"/>
          <p:nvPr/>
        </p:nvSpPr>
        <p:spPr>
          <a:xfrm>
            <a:off x="253465" y="4229880"/>
            <a:ext cx="43185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analytical 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98F8C9-961E-A70A-9037-70F0679A227A}"/>
              </a:ext>
            </a:extLst>
          </p:cNvPr>
          <p:cNvSpPr txBox="1"/>
          <p:nvPr/>
        </p:nvSpPr>
        <p:spPr>
          <a:xfrm>
            <a:off x="4572000" y="4229880"/>
            <a:ext cx="43168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(b) numerical calculation with sampling artifacts (replicas)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AAD879-4A26-A868-A8C4-C353CA1828C1}"/>
                  </a:ext>
                </a:extLst>
              </p:cNvPr>
              <p:cNvSpPr txBox="1"/>
              <p:nvPr/>
            </p:nvSpPr>
            <p:spPr>
              <a:xfrm>
                <a:off x="3689666" y="1310400"/>
                <a:ext cx="1764000" cy="307777"/>
              </a:xfrm>
              <a:prstGeom prst="rect">
                <a:avLst/>
              </a:prstGeom>
              <a:noFill/>
              <a:ln w="9525">
                <a:solidFill>
                  <a:srgbClr val="25406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AAD879-4A26-A868-A8C4-C353CA182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666" y="1310400"/>
                <a:ext cx="1764000" cy="307777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 w="9525">
                <a:solidFill>
                  <a:srgbClr val="25406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2591DB4-3430-2AAD-F8A8-441D6AC3BB03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Kelly, 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J. Opt. Soc. Am. A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31(4), 755 (2014)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41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51846-3111-3C5D-A0F4-4E88974CC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5D0CC-ECC6-4BF7-1744-A78E9A2B9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6935A-EA08-9E5F-784C-B91F3A5991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16</a:t>
            </a:fld>
            <a:endParaRPr lang="en-GB" noProof="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F45744C-D343-902D-6483-17DA19839C9C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ECB3"/>
          </a:solidFill>
          <a:ln>
            <a:solidFill>
              <a:srgbClr val="FFEC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“quadratic term”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F63890-7C8F-8A41-0453-7A55670453A0}"/>
                  </a:ext>
                </a:extLst>
              </p:cNvPr>
              <p:cNvSpPr txBox="1"/>
              <p:nvPr/>
            </p:nvSpPr>
            <p:spPr>
              <a:xfrm>
                <a:off x="253464" y="718747"/>
                <a:ext cx="8698031" cy="604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Assuming the input field has a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quadratic phase term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defined by the wavefront curvature </a:t>
                </a:r>
                <a14:m>
                  <m:oMath xmlns:m="http://schemas.openxmlformats.org/officeDocument/2006/math"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centred at </a:t>
                </a:r>
                <a14:m>
                  <m:oMath xmlns:m="http://schemas.openxmlformats.org/officeDocument/2006/math"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F63890-7C8F-8A41-0453-7A5567045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718747"/>
                <a:ext cx="8698031" cy="604204"/>
              </a:xfrm>
              <a:prstGeom prst="rect">
                <a:avLst/>
              </a:prstGeom>
              <a:blipFill>
                <a:blip r:embed="rId2"/>
                <a:stretch>
                  <a:fillRect l="-421" t="-2020" r="-70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1640F1-691F-8B3E-DC34-D5E44B199A9A}"/>
                  </a:ext>
                </a:extLst>
              </p:cNvPr>
              <p:cNvSpPr txBox="1"/>
              <p:nvPr/>
            </p:nvSpPr>
            <p:spPr>
              <a:xfrm>
                <a:off x="2458482" y="1401085"/>
                <a:ext cx="4278415" cy="492635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b="0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1640F1-691F-8B3E-DC34-D5E44B199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482" y="1401085"/>
                <a:ext cx="4278415" cy="4926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0474746-23EB-A1D7-11C0-B1D759CA09D4}"/>
              </a:ext>
            </a:extLst>
          </p:cNvPr>
          <p:cNvSpPr txBox="1"/>
          <p:nvPr/>
        </p:nvSpPr>
        <p:spPr>
          <a:xfrm>
            <a:off x="253463" y="1971854"/>
            <a:ext cx="869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Fresnel diffraction integral can be re-written as: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B3F8FB-C920-A6EA-0431-11A326C79F78}"/>
              </a:ext>
            </a:extLst>
          </p:cNvPr>
          <p:cNvSpPr txBox="1"/>
          <p:nvPr/>
        </p:nvSpPr>
        <p:spPr>
          <a:xfrm>
            <a:off x="253463" y="3591279"/>
            <a:ext cx="869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Which is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convolution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integral with the reduced coordinates: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4007A4-0BFB-5E4A-9B21-776644F96090}"/>
                  </a:ext>
                </a:extLst>
              </p:cNvPr>
              <p:cNvSpPr txBox="1"/>
              <p:nvPr/>
            </p:nvSpPr>
            <p:spPr>
              <a:xfrm>
                <a:off x="3276032" y="4007965"/>
                <a:ext cx="2601481" cy="488339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4007A4-0BFB-5E4A-9B21-776644F96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032" y="4007965"/>
                <a:ext cx="2601481" cy="488339"/>
              </a:xfrm>
              <a:prstGeom prst="rect">
                <a:avLst/>
              </a:prstGeom>
              <a:blipFill>
                <a:blip r:embed="rId4"/>
                <a:stretch>
                  <a:fillRect b="-7407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B9D26A-9EBB-80EB-4128-6B19A84D6A52}"/>
                  </a:ext>
                </a:extLst>
              </p:cNvPr>
              <p:cNvSpPr txBox="1"/>
              <p:nvPr/>
            </p:nvSpPr>
            <p:spPr>
              <a:xfrm>
                <a:off x="955919" y="2388542"/>
                <a:ext cx="8635438" cy="1158972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num>
                                <m:den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</m:e>
                      </m:func>
                    </m:oMath>
                  </m:oMathPara>
                </a14:m>
                <a:endParaRPr lang="en-GB" b="0" i="1" noProof="0" dirty="0">
                  <a:solidFill>
                    <a:srgbClr val="37609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𝑗𝑘𝐿</m:t>
                              </m:r>
                            </m:e>
                          </m:d>
                        </m:num>
                        <m:den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GB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num>
                            <m:den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den>
                                      </m:f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den>
                                      </m:f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lang="en-GB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B9D26A-9EBB-80EB-4128-6B19A84D6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19" y="2388542"/>
                <a:ext cx="8635438" cy="11589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2265660-944A-10F0-A191-7AB8FB022BD6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Chubar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</a:t>
            </a:r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Celestre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Opt. Express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27(20), 28750 (2019)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25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6190E-D321-D718-2253-6DB7AD346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CF914-C0CF-AD3C-4FA4-E00F34464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37317-0AA1-A452-4A9F-C46FD4A74D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17</a:t>
            </a:fld>
            <a:endParaRPr lang="en-GB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E99FD-6F58-46A8-D955-3A9B99FB07D2}"/>
              </a:ext>
            </a:extLst>
          </p:cNvPr>
          <p:cNvSpPr txBox="1"/>
          <p:nvPr/>
        </p:nvSpPr>
        <p:spPr>
          <a:xfrm>
            <a:off x="253464" y="718747"/>
            <a:ext cx="869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kernel of the transformation as a function of the reduced coordinates is given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461D6E-1909-3162-67E6-6E1DDDC4FDC1}"/>
                  </a:ext>
                </a:extLst>
              </p:cNvPr>
              <p:cNvSpPr txBox="1"/>
              <p:nvPr/>
            </p:nvSpPr>
            <p:spPr>
              <a:xfrm>
                <a:off x="2337832" y="1189672"/>
                <a:ext cx="4424737" cy="488339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QPT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𝑗𝑘𝐿</m:t>
                              </m:r>
                            </m:e>
                          </m:d>
                        </m:num>
                        <m:den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num>
                            <m:den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461D6E-1909-3162-67E6-6E1DDDC4F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832" y="1189672"/>
                <a:ext cx="4424737" cy="488339"/>
              </a:xfrm>
              <a:prstGeom prst="rect">
                <a:avLst/>
              </a:prstGeom>
              <a:blipFill>
                <a:blip r:embed="rId2"/>
                <a:stretch>
                  <a:fillRect l="-414" b="-11250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7303DC-E6FB-D21A-4E74-BCB23145CBD3}"/>
                  </a:ext>
                </a:extLst>
              </p:cNvPr>
              <p:cNvSpPr txBox="1"/>
              <p:nvPr/>
            </p:nvSpPr>
            <p:spPr>
              <a:xfrm>
                <a:off x="253463" y="1810382"/>
                <a:ext cx="8698031" cy="375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with analytical Fourier transform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600" b="0" i="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QPT</m:t>
                        </m:r>
                      </m:sub>
                    </m:sSub>
                    <m:d>
                      <m:d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7303DC-E6FB-D21A-4E74-BCB23145C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3" y="1810382"/>
                <a:ext cx="8698031" cy="375616"/>
              </a:xfrm>
              <a:prstGeom prst="rect">
                <a:avLst/>
              </a:prstGeom>
              <a:blipFill>
                <a:blip r:embed="rId3"/>
                <a:stretch>
                  <a:fillRect l="-421" b="-161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A66721-52E8-6B77-D9E9-17174BD9C6E4}"/>
                  </a:ext>
                </a:extLst>
              </p:cNvPr>
              <p:cNvSpPr txBox="1"/>
              <p:nvPr/>
            </p:nvSpPr>
            <p:spPr>
              <a:xfrm>
                <a:off x="1294864" y="2318369"/>
                <a:ext cx="6564826" cy="636521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QPT</m:t>
                          </m:r>
                        </m:sub>
                      </m:sSub>
                      <m:d>
                        <m:d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𝑗𝑘𝐿</m:t>
                          </m:r>
                        </m:e>
                      </m:d>
                      <m:r>
                        <a:rPr lang="en-GB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den>
                          </m:f>
                        </m:e>
                      </m:ra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  <m:sSubSup>
                                    <m:sSubSup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  <m:sSubSup>
                                    <m:sSub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A66721-52E8-6B77-D9E9-17174BD9C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864" y="2318369"/>
                <a:ext cx="6564826" cy="6365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94B6BAF-B4CB-576B-B6A3-ADD5D1A9E39B}"/>
              </a:ext>
            </a:extLst>
          </p:cNvPr>
          <p:cNvSpPr txBox="1"/>
          <p:nvPr/>
        </p:nvSpPr>
        <p:spPr>
          <a:xfrm>
            <a:off x="253463" y="3087261"/>
            <a:ext cx="8698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calculation of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Fresnel transform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with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analytical treatment of the quadratic phase term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08A3F1-3406-D78A-AA00-BB1E408CF6CF}"/>
                  </a:ext>
                </a:extLst>
              </p:cNvPr>
              <p:cNvSpPr txBox="1"/>
              <p:nvPr/>
            </p:nvSpPr>
            <p:spPr>
              <a:xfrm>
                <a:off x="1525905" y="3804406"/>
                <a:ext cx="6092190" cy="651910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num>
                                    <m:den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</m:e>
                          </m:func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QPT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08A3F1-3406-D78A-AA00-BB1E408CF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905" y="3804406"/>
                <a:ext cx="6092190" cy="651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E386145-4157-CB6D-DAFC-E843A119344C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Chubar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</a:t>
            </a:r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Celestre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Opt. Express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27(20), 28750 (2019)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8689C10-596F-6DB0-FB2A-E70AF6A15C2C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ECB3"/>
          </a:solidFill>
          <a:ln>
            <a:solidFill>
              <a:srgbClr val="FFEC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“quadratic term”</a:t>
            </a:r>
          </a:p>
        </p:txBody>
      </p:sp>
    </p:spTree>
    <p:extLst>
      <p:ext uri="{BB962C8B-B14F-4D97-AF65-F5344CB8AC3E}">
        <p14:creationId xmlns:p14="http://schemas.microsoft.com/office/powerpoint/2010/main" val="415572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7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91B5F-5967-F4D0-5E99-AB6EA68CB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C2335-F534-0352-4E28-7E29156C0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BDAFB-985E-02CB-4809-B241F2105B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18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D0C592-EEE0-85D7-96F7-2CF77DF661AF}"/>
                  </a:ext>
                </a:extLst>
              </p:cNvPr>
              <p:cNvSpPr txBox="1"/>
              <p:nvPr/>
            </p:nvSpPr>
            <p:spPr>
              <a:xfrm>
                <a:off x="1525905" y="784544"/>
                <a:ext cx="6092190" cy="578941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num>
                                    <m:den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</m:e>
                          </m:func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QPT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D0C592-EEE0-85D7-96F7-2CF77DF66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905" y="784544"/>
                <a:ext cx="6092190" cy="578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0301A6-BCF5-07FF-E87A-F4509C34F5C9}"/>
                  </a:ext>
                </a:extLst>
              </p:cNvPr>
              <p:cNvSpPr txBox="1"/>
              <p:nvPr/>
            </p:nvSpPr>
            <p:spPr>
              <a:xfrm>
                <a:off x="254000" y="1662351"/>
                <a:ext cx="8653779" cy="3257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Short description: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the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quadratic phase term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of the input wave is removed, relaxing sampling requirements. This implementation of the Fresnel diffraction integral uses the convolution theorem with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2x FFT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</a:t>
                </a:r>
              </a:p>
              <a:p>
                <a:pPr algn="just" defTabSz="822960">
                  <a:buClrTx/>
                </a:pPr>
                <a:endParaRPr lang="en-GB" sz="5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algn="just" defTabSz="822960">
                  <a:buClrTx/>
                </a:pP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General use: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most prolific SRW propagator – being used with a wide range of free-space propagation;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to be used before complex optical elements (e.g. transmission elements, curved mirrors…);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can be used for propagation </a:t>
                </a:r>
                <a:r>
                  <a:rPr lang="en-GB" sz="1600" i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from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 and </a:t>
                </a:r>
                <a:r>
                  <a:rPr lang="en-GB" sz="1600" i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to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 image planes;</a:t>
                </a:r>
                <a:endParaRPr lang="en-GB" sz="16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lvl="1" algn="just" defTabSz="822960">
                  <a:buClrTx/>
                </a:pPr>
                <a:endParaRPr lang="en-GB" sz="5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algn="just" defTabSz="822960">
                  <a:buClrTx/>
                </a:pP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Comments: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preserves number of pixel but the ranges are re-scaled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b="0" i="0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Δ</m:t>
                    </m:r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sub>
                    </m:sSub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lang="en-GB" sz="1600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1600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works for strongly astigmatic systems;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has singularities when </a:t>
                </a:r>
                <a14:m>
                  <m:oMath xmlns:m="http://schemas.openxmlformats.org/officeDocument/2006/math">
                    <m:r>
                      <a:rPr lang="fr-FR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</m:t>
                    </m:r>
                    <m:r>
                      <a:rPr lang="en-GB" sz="1600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0301A6-BCF5-07FF-E87A-F4509C34F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662351"/>
                <a:ext cx="8653779" cy="3257367"/>
              </a:xfrm>
              <a:prstGeom prst="rect">
                <a:avLst/>
              </a:prstGeom>
              <a:blipFill>
                <a:blip r:embed="rId3"/>
                <a:stretch>
                  <a:fillRect l="-423" t="-562" r="-3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93642DC-68D6-802D-8EF5-F3D99C839E8A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Chubar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</a:t>
            </a:r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Celestre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Opt. Express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27(20), 28750 (2019)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45383-E0F2-7A10-8E0E-409DEBD0DB64}"/>
              </a:ext>
            </a:extLst>
          </p:cNvPr>
          <p:cNvSpPr txBox="1"/>
          <p:nvPr/>
        </p:nvSpPr>
        <p:spPr>
          <a:xfrm>
            <a:off x="1525905" y="1410068"/>
            <a:ext cx="6092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“Fresnel with analytical treatment of the quadratic (leading) phase terms”</a:t>
            </a:r>
            <a:endParaRPr lang="en-GB" sz="1200" i="1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ECFF9A1-9550-050A-4600-8729E318A671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ECB3"/>
          </a:solidFill>
          <a:ln>
            <a:solidFill>
              <a:srgbClr val="FFEC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“quadratic term”</a:t>
            </a:r>
          </a:p>
        </p:txBody>
      </p:sp>
    </p:spTree>
    <p:extLst>
      <p:ext uri="{BB962C8B-B14F-4D97-AF65-F5344CB8AC3E}">
        <p14:creationId xmlns:p14="http://schemas.microsoft.com/office/powerpoint/2010/main" val="260639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13425-40D2-9FDA-C256-CA1097EF1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5E880-C38A-F490-39CA-F4D99025A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AC987-C0EA-E4B6-E3B3-B844541CF3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19</a:t>
            </a:fld>
            <a:endParaRPr lang="en-GB" noProof="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D2118C9-3F41-1EED-F418-A8EEE47DDE80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C8E6C9"/>
          </a:solidFill>
          <a:ln>
            <a:solidFill>
              <a:srgbClr val="C8E6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“quadratic term – special”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251C17-3152-0A5D-3E97-92560EB52BA6}"/>
                  </a:ext>
                </a:extLst>
              </p:cNvPr>
              <p:cNvSpPr txBox="1"/>
              <p:nvPr/>
            </p:nvSpPr>
            <p:spPr>
              <a:xfrm>
                <a:off x="254000" y="1662351"/>
                <a:ext cx="8653779" cy="2974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Short description: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the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quadratic phase term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of the input wave is removed, relaxing sampling requirements. This implementation of the Fresnel diffraction integral uses the convolution theorem with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2x FFT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but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with a different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GB" b="1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GB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GB" b="1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GB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near the beam waist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</a:t>
                </a:r>
              </a:p>
              <a:p>
                <a:pPr algn="just" defTabSz="822960">
                  <a:buClrTx/>
                </a:pPr>
                <a:endParaRPr lang="en-GB" sz="5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algn="just" defTabSz="822960">
                  <a:buClrTx/>
                </a:pP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General use: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to be used before complex optical elements (e.g. transmission elements, curved mirrors…);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can be used for propagation </a:t>
                </a:r>
                <a:r>
                  <a:rPr lang="en-GB" sz="1600" i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from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 and </a:t>
                </a:r>
                <a:r>
                  <a:rPr lang="en-GB" sz="1600" i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to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 image planes (e.g. very small slits);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strong diffracting elements</a:t>
                </a:r>
              </a:p>
              <a:p>
                <a:pPr lvl="1" algn="just" defTabSz="822960">
                  <a:buClrTx/>
                </a:pPr>
                <a:endParaRPr lang="en-GB" sz="5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algn="just" defTabSz="822960">
                  <a:buClrTx/>
                </a:pP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Comments: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preserves number of pixel but the ranges are re-scaled;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works for strongly astigmatic systems;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has singularities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600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</m:t>
                    </m:r>
                    <m:r>
                      <a:rPr lang="en-GB" sz="1600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</m:t>
                    </m:r>
                    <m:r>
                      <a:rPr lang="en-GB" sz="1600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251C17-3152-0A5D-3E97-92560EB52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662351"/>
                <a:ext cx="8653779" cy="2974084"/>
              </a:xfrm>
              <a:prstGeom prst="rect">
                <a:avLst/>
              </a:prstGeom>
              <a:blipFill>
                <a:blip r:embed="rId2"/>
                <a:stretch>
                  <a:fillRect l="-423" t="-615" r="-352" b="-1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A26130D-0719-D835-481D-5272AED6F476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Chubar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</a:t>
            </a:r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Celestre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Opt. Express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27(20), 28750 (2019)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6ADF4-7D32-1A51-9BFB-036FBC3F428E}"/>
              </a:ext>
            </a:extLst>
          </p:cNvPr>
          <p:cNvSpPr txBox="1"/>
          <p:nvPr/>
        </p:nvSpPr>
        <p:spPr>
          <a:xfrm>
            <a:off x="254000" y="1410068"/>
            <a:ext cx="863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“Fresnel with analytical treatment of the quadratic (leading) phase terms, yet with different processing near a waist”</a:t>
            </a:r>
            <a:endParaRPr lang="en-GB" sz="1200" i="1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F4048A-DBBC-DE49-AC93-0C0FF21D3123}"/>
                  </a:ext>
                </a:extLst>
              </p:cNvPr>
              <p:cNvSpPr txBox="1"/>
              <p:nvPr/>
            </p:nvSpPr>
            <p:spPr>
              <a:xfrm>
                <a:off x="1525905" y="784544"/>
                <a:ext cx="6092190" cy="651910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num>
                                    <m:den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</m:e>
                          </m:func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QPT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F4048A-DBBC-DE49-AC93-0C0FF21D3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905" y="784544"/>
                <a:ext cx="6092190" cy="651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49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80D9D-F055-9908-73B5-04D92A006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3A35-7460-2F76-8F72-4BBE509B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Wavefront propagation for X-ray beamlines with SRW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455BB-6493-697F-CBCC-F2833DF7D32B}"/>
              </a:ext>
            </a:extLst>
          </p:cNvPr>
          <p:cNvSpPr txBox="1"/>
          <p:nvPr/>
        </p:nvSpPr>
        <p:spPr>
          <a:xfrm>
            <a:off x="252484" y="1517810"/>
            <a:ext cx="86390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Outline:</a:t>
            </a:r>
          </a:p>
          <a:p>
            <a:pPr defTabSz="822960">
              <a:buClrTx/>
            </a:pPr>
            <a:endParaRPr lang="en-GB" sz="6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Prologue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Brief introduction to scalar wave optics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Free-space propagation with SRW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Thin optical elements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Thick optical elements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Where to learn more?</a:t>
            </a:r>
            <a:endParaRPr lang="en-GB" sz="1800" kern="1200" noProof="0" dirty="0">
              <a:solidFill>
                <a:srgbClr val="002692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A8BC7-CAA7-56C0-704F-8C21DCEB45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89255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96E7A-0753-0F84-EAAB-45B55721D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FDB1-C57E-E2BC-6C68-6A070FAE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Fraunhofer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DF474-82EC-348B-9CB2-05864D5C3C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20</a:t>
            </a:fld>
            <a:endParaRPr lang="en-GB" noProof="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868A45-902E-B5A2-CC8A-A50E0910F1A3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B3E5FC"/>
          </a:solidFill>
          <a:ln>
            <a:solidFill>
              <a:srgbClr val="B3E5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“from waist”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F910D-B0F3-6608-7A2A-4E07EB430842}"/>
              </a:ext>
            </a:extLst>
          </p:cNvPr>
          <p:cNvSpPr txBox="1"/>
          <p:nvPr/>
        </p:nvSpPr>
        <p:spPr>
          <a:xfrm>
            <a:off x="253464" y="718747"/>
            <a:ext cx="8698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Expanding the quadratic terms in the exponential function and collecting terms in the standard Fresnel propagator: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FFC23E-8A94-CDA0-85F8-C7980AF32CD8}"/>
                  </a:ext>
                </a:extLst>
              </p:cNvPr>
              <p:cNvSpPr txBox="1"/>
              <p:nvPr/>
            </p:nvSpPr>
            <p:spPr>
              <a:xfrm>
                <a:off x="797013" y="1461986"/>
                <a:ext cx="7552260" cy="56502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num>
                            <m:den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GB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FFC23E-8A94-CDA0-85F8-C7980AF3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13" y="1461986"/>
                <a:ext cx="7552260" cy="5650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7C8DD8-F663-0EB9-B126-BCFC2CCF5528}"/>
                  </a:ext>
                </a:extLst>
              </p:cNvPr>
              <p:cNvSpPr txBox="1"/>
              <p:nvPr/>
            </p:nvSpPr>
            <p:spPr>
              <a:xfrm>
                <a:off x="253464" y="2185476"/>
                <a:ext cx="86410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For sufficiently large propagation distances,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p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/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𝜆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≪1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, we arrive at the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Fraunhofer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regime: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7C8DD8-F663-0EB9-B126-BCFC2CCF5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2185476"/>
                <a:ext cx="8641080" cy="338554"/>
              </a:xfrm>
              <a:prstGeom prst="rect">
                <a:avLst/>
              </a:prstGeom>
              <a:blipFill>
                <a:blip r:embed="rId3"/>
                <a:stretch>
                  <a:fillRect l="-42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7F6A1A-CB88-7462-6BEF-3D4C90D4930E}"/>
                  </a:ext>
                </a:extLst>
              </p:cNvPr>
              <p:cNvSpPr txBox="1"/>
              <p:nvPr/>
            </p:nvSpPr>
            <p:spPr>
              <a:xfrm>
                <a:off x="1651315" y="2682494"/>
                <a:ext cx="5851730" cy="56502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𝑗𝑘𝐿</m:t>
                              </m:r>
                            </m:e>
                          </m:d>
                        </m:num>
                        <m:den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num>
                            <m:den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nary>
                        <m:naryPr>
                          <m:chr m:val="∬"/>
                          <m:limLoc m:val="undOvr"/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GB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7F6A1A-CB88-7462-6BEF-3D4C90D49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315" y="2682494"/>
                <a:ext cx="5851730" cy="5650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58887C-DB33-AECE-5F66-21EE3C84C5F7}"/>
                  </a:ext>
                </a:extLst>
              </p:cNvPr>
              <p:cNvSpPr txBox="1"/>
              <p:nvPr/>
            </p:nvSpPr>
            <p:spPr>
              <a:xfrm>
                <a:off x="253464" y="3320385"/>
                <a:ext cx="8641080" cy="604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which, apart from the multiplicative factors, is the Fourier transform of the input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evaluated at frequencies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58887C-DB33-AECE-5F66-21EE3C84C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3320385"/>
                <a:ext cx="8641080" cy="604204"/>
              </a:xfrm>
              <a:prstGeom prst="rect">
                <a:avLst/>
              </a:prstGeom>
              <a:blipFill>
                <a:blip r:embed="rId5"/>
                <a:stretch>
                  <a:fillRect l="-423" t="-3030" b="-10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EFC456-3EE6-B139-35CA-E325F1CFAC8B}"/>
                  </a:ext>
                </a:extLst>
              </p:cNvPr>
              <p:cNvSpPr txBox="1"/>
              <p:nvPr/>
            </p:nvSpPr>
            <p:spPr>
              <a:xfrm>
                <a:off x="3472180" y="4043875"/>
                <a:ext cx="2199640" cy="307777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EFC456-3EE6-B139-35CA-E325F1CFA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80" y="4043875"/>
                <a:ext cx="219964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DDF00F-10D4-2887-5570-3255FBD2042E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Goodman,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Introduction to Fourier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(2017)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15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5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B152B-03BB-CEB7-F49E-53FE57D91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E650-4690-ADAC-624E-A224BC821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Fraunhofer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9B5B1-C852-7A6C-E101-4262BC476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21</a:t>
            </a:fld>
            <a:endParaRPr lang="en-GB" noProof="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1A1BBC-22DD-3411-EEE3-679A56B69914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B3E5FC"/>
          </a:solidFill>
          <a:ln>
            <a:solidFill>
              <a:srgbClr val="B3E5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“from waist”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7CEFE-5E2A-00E1-A30A-10EF2B55D270}"/>
              </a:ext>
            </a:extLst>
          </p:cNvPr>
          <p:cNvSpPr txBox="1"/>
          <p:nvPr/>
        </p:nvSpPr>
        <p:spPr>
          <a:xfrm>
            <a:off x="254000" y="1662351"/>
            <a:ext cx="86537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Short description: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propagator based on the far-field approximation (Fraunhofer) using 1x FFT.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General use: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propagation of a wavefront emerging from a focal plane in both vertical and horizontal directions – </a:t>
            </a:r>
            <a:r>
              <a:rPr lang="en-GB" sz="1600" i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from a waist to a ~large distance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output plane several times larger than the input plane (e.g. scattering experiments);</a:t>
            </a:r>
          </a:p>
          <a:p>
            <a:pPr lvl="1"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Comments: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preserves number of pixel but the ranges are re-scaled;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fails for astigmatic systems.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73B978-520C-4C44-F1E1-88E8F87C067E}"/>
                  </a:ext>
                </a:extLst>
              </p:cNvPr>
              <p:cNvSpPr txBox="1"/>
              <p:nvPr/>
            </p:nvSpPr>
            <p:spPr>
              <a:xfrm>
                <a:off x="3472180" y="985484"/>
                <a:ext cx="2199640" cy="307777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73B978-520C-4C44-F1E1-88E8F87C0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80" y="985484"/>
                <a:ext cx="2199640" cy="307777"/>
              </a:xfrm>
              <a:prstGeom prst="rect">
                <a:avLst/>
              </a:prstGeom>
              <a:blipFill>
                <a:blip r:embed="rId2"/>
                <a:stretch>
                  <a:fillRect b="-1923"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C1F14F8-6206-272C-E0A8-C8D4C3E7EC6C}"/>
              </a:ext>
            </a:extLst>
          </p:cNvPr>
          <p:cNvSpPr txBox="1"/>
          <p:nvPr/>
        </p:nvSpPr>
        <p:spPr>
          <a:xfrm>
            <a:off x="254000" y="1300990"/>
            <a:ext cx="863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“For propagation from a waist over a ~large distance”</a:t>
            </a:r>
            <a:endParaRPr lang="en-GB" sz="1200" i="1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39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D4CD-CC47-AAA5-3B19-695801E17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8DDE-2F01-0A74-6A82-0C44BFD0A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optical Fourier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B3B23-72BC-D9A6-B19A-183D11E12F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22</a:t>
            </a:fld>
            <a:endParaRPr lang="en-GB" noProof="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987206-DC97-4BAD-1777-C1CB8F7C9B50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D1C4E9"/>
          </a:solidFill>
          <a:ln>
            <a:solidFill>
              <a:srgbClr val="D1C4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“to waist”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05E356-84EF-103F-8157-89ACC09F16AE}"/>
                  </a:ext>
                </a:extLst>
              </p:cNvPr>
              <p:cNvSpPr txBox="1"/>
              <p:nvPr/>
            </p:nvSpPr>
            <p:spPr>
              <a:xfrm>
                <a:off x="253464" y="718747"/>
                <a:ext cx="869803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We consider now a converging wavefront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1600" b="0" i="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𝑗𝑘</m:t>
                            </m:r>
                            <m:d>
                              <m:dPr>
                                <m:ctrlPr>
                                  <a:rPr lang="en-GB" sz="1600" b="0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1600" b="0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b="0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1600" b="0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1600" b="0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sz="1600" b="0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b="0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GB" sz="1600" b="0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, where </a:t>
                </a:r>
                <a14:m>
                  <m:oMath xmlns:m="http://schemas.openxmlformats.org/officeDocument/2006/math"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is the distance between wave and focusing plane.  We then plug it into the Fresnel integral: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05E356-84EF-103F-8157-89ACC09F1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718747"/>
                <a:ext cx="8698031" cy="584775"/>
              </a:xfrm>
              <a:prstGeom prst="rect">
                <a:avLst/>
              </a:prstGeom>
              <a:blipFill>
                <a:blip r:embed="rId2"/>
                <a:stretch>
                  <a:fillRect l="-421" t="-3125" r="-421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3AE82A-BBD2-DCE2-756A-D66B6E930CB1}"/>
                  </a:ext>
                </a:extLst>
              </p:cNvPr>
              <p:cNvSpPr txBox="1"/>
              <p:nvPr/>
            </p:nvSpPr>
            <p:spPr>
              <a:xfrm>
                <a:off x="1188708" y="1399641"/>
                <a:ext cx="7794537" cy="1044453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num>
                            <m:den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GB" b="0" i="1" noProof="0" dirty="0">
                  <a:solidFill>
                    <a:srgbClr val="37609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i="1" noProof="0" smtClean="0">
                              <a:solidFill>
                                <a:srgbClr val="99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noProof="0">
                              <a:solidFill>
                                <a:srgbClr val="990033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i="1" noProof="0" smtClean="0">
                                  <a:solidFill>
                                    <a:srgbClr val="990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99003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9900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9900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990033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9900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9900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9900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9900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9900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i="1" noProof="0" smtClean="0">
                                      <a:solidFill>
                                        <a:srgbClr val="990033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9900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9900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9900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GB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3AE82A-BBD2-DCE2-756A-D66B6E930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08" y="1399641"/>
                <a:ext cx="7794537" cy="1044453"/>
              </a:xfrm>
              <a:prstGeom prst="rect">
                <a:avLst/>
              </a:prstGeom>
              <a:blipFill>
                <a:blip r:embed="rId3"/>
                <a:stretch>
                  <a:fillRect l="-625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09DA26-29FF-A77B-E036-2CDAC0EE0E26}"/>
                  </a:ext>
                </a:extLst>
              </p:cNvPr>
              <p:cNvSpPr txBox="1"/>
              <p:nvPr/>
            </p:nvSpPr>
            <p:spPr>
              <a:xfrm>
                <a:off x="253463" y="2540213"/>
                <a:ext cx="869803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If the wavefront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is propagated to the image plane, that is, if </a:t>
                </a:r>
                <a14:m>
                  <m:oMath xmlns:m="http://schemas.openxmlformats.org/officeDocument/2006/math">
                    <m:r>
                      <a:rPr lang="en-GB" sz="1600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, the above equation becomes: 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09DA26-29FF-A77B-E036-2CDAC0EE0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3" y="2540213"/>
                <a:ext cx="8698031" cy="584775"/>
              </a:xfrm>
              <a:prstGeom prst="rect">
                <a:avLst/>
              </a:prstGeom>
              <a:blipFill>
                <a:blip r:embed="rId4"/>
                <a:stretch>
                  <a:fillRect l="-421" t="-3125" r="-421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FB6038-672D-50E3-7CAE-EB60D8D41B52}"/>
                  </a:ext>
                </a:extLst>
              </p:cNvPr>
              <p:cNvSpPr txBox="1"/>
              <p:nvPr/>
            </p:nvSpPr>
            <p:spPr>
              <a:xfrm>
                <a:off x="680708" y="3221107"/>
                <a:ext cx="7794537" cy="56502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num>
                            <m:den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GB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FB6038-672D-50E3-7CAE-EB60D8D41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08" y="3221107"/>
                <a:ext cx="7794537" cy="5650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2CF7FA-2102-33A2-109E-06A2D788521C}"/>
                  </a:ext>
                </a:extLst>
              </p:cNvPr>
              <p:cNvSpPr txBox="1"/>
              <p:nvPr/>
            </p:nvSpPr>
            <p:spPr>
              <a:xfrm>
                <a:off x="253463" y="3882252"/>
                <a:ext cx="86980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Which is a Fourier transform of the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2CF7FA-2102-33A2-109E-06A2D7885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3" y="3882252"/>
                <a:ext cx="8698031" cy="338554"/>
              </a:xfrm>
              <a:prstGeom prst="rect">
                <a:avLst/>
              </a:prstGeom>
              <a:blipFill>
                <a:blip r:embed="rId6"/>
                <a:stretch>
                  <a:fillRect l="-421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E3558A-D22B-C003-51C9-BE260ECB6ADF}"/>
                  </a:ext>
                </a:extLst>
              </p:cNvPr>
              <p:cNvSpPr txBox="1"/>
              <p:nvPr/>
            </p:nvSpPr>
            <p:spPr>
              <a:xfrm>
                <a:off x="3472180" y="4316925"/>
                <a:ext cx="2199640" cy="307777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E3558A-D22B-C003-51C9-BE260ECB6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80" y="4316925"/>
                <a:ext cx="219964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EDE6432-E2CE-EAAF-E80F-7332076AA8DB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Goodman,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Introduction to Fourier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(2017)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79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6" grpId="0"/>
      <p:bldP spid="7" grpId="0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7D7B1-BCE0-4689-32BE-01807AB91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467D-600C-0724-AE43-A2BEDE029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optical Fourier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A0C1D-EAAA-A60B-1B0B-CDF23EDB6C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23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48CFC4-4B73-B290-D0DA-4F28C17E3964}"/>
                  </a:ext>
                </a:extLst>
              </p:cNvPr>
              <p:cNvSpPr txBox="1"/>
              <p:nvPr/>
            </p:nvSpPr>
            <p:spPr>
              <a:xfrm>
                <a:off x="3472180" y="985484"/>
                <a:ext cx="2199640" cy="307777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48CFC4-4B73-B290-D0DA-4F28C17E3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80" y="985484"/>
                <a:ext cx="2199640" cy="307777"/>
              </a:xfrm>
              <a:prstGeom prst="rect">
                <a:avLst/>
              </a:prstGeom>
              <a:blipFill>
                <a:blip r:embed="rId2"/>
                <a:stretch>
                  <a:fillRect b="-1923"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DF48684-072D-19C2-3035-1E6BEFA34E62}"/>
              </a:ext>
            </a:extLst>
          </p:cNvPr>
          <p:cNvSpPr txBox="1"/>
          <p:nvPr/>
        </p:nvSpPr>
        <p:spPr>
          <a:xfrm>
            <a:off x="254000" y="1662351"/>
            <a:ext cx="865377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Short description: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propagator based on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Fourier transforming property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of a  lens using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1x FFT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General use: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propagation of a wavefront to a waist (image plane);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output plane several times smaller than the input plane;</a:t>
            </a:r>
          </a:p>
          <a:p>
            <a:pPr lvl="1"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Comments: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preserves number of pixel but the ranges are re-scaled;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fails for astigmatic systems.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08A879-196E-3CEA-D14C-64A4F1BF7C6C}"/>
              </a:ext>
            </a:extLst>
          </p:cNvPr>
          <p:cNvSpPr txBox="1"/>
          <p:nvPr/>
        </p:nvSpPr>
        <p:spPr>
          <a:xfrm>
            <a:off x="254000" y="1300990"/>
            <a:ext cx="863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“For propagation over some distance to a waist”</a:t>
            </a:r>
            <a:endParaRPr lang="en-GB" sz="1200" i="1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EB81733-B60E-DA3A-5AA3-E1A4936CD0C9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D1C4E9"/>
          </a:solidFill>
          <a:ln>
            <a:solidFill>
              <a:srgbClr val="D1C4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“</a:t>
            </a:r>
            <a:r>
              <a:rPr lang="en-GB" i="1" noProof="0">
                <a:solidFill>
                  <a:srgbClr val="254061"/>
                </a:solidFill>
                <a:latin typeface="Palatino Linotype" panose="02040502050505030304" pitchFamily="18" charset="0"/>
              </a:rPr>
              <a:t>to waist</a:t>
            </a:r>
            <a:r>
              <a:rPr lang="en-GB" i="1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665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CF336-8A28-8167-5B29-02DEA97ED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F599-C3B8-D731-84C0-23E4646EC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Thin optical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C553C-238A-DC3F-9EB7-5946679615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24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9EFC3-2681-BB04-0A2A-AC0FA9CD1801}"/>
              </a:ext>
            </a:extLst>
          </p:cNvPr>
          <p:cNvSpPr txBox="1"/>
          <p:nvPr/>
        </p:nvSpPr>
        <p:spPr>
          <a:xfrm>
            <a:off x="253464" y="718747"/>
            <a:ext cx="869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Consider the following 3D scattering element: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A58095-8690-2678-DC55-86668DE05A01}"/>
              </a:ext>
            </a:extLst>
          </p:cNvPr>
          <p:cNvGrpSpPr/>
          <p:nvPr/>
        </p:nvGrpSpPr>
        <p:grpSpPr>
          <a:xfrm>
            <a:off x="400051" y="1322725"/>
            <a:ext cx="8350249" cy="2741677"/>
            <a:chOff x="457201" y="1424325"/>
            <a:chExt cx="8350249" cy="27416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3477DE-EFC8-DB1C-4B95-41D860F56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1" y="1443375"/>
              <a:ext cx="2210336" cy="24410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89FC96-B85D-3FF9-3BB0-BB8D13A5F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9288" y="1424325"/>
              <a:ext cx="2438162" cy="274167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99C4A1A-7891-FE87-91C2-69ACBDD0C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6114" y="1505873"/>
              <a:ext cx="2972209" cy="255736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6A22AF-E4D7-17E2-2D3F-692BBEA57F5B}"/>
              </a:ext>
            </a:extLst>
          </p:cNvPr>
          <p:cNvSpPr txBox="1"/>
          <p:nvPr/>
        </p:nvSpPr>
        <p:spPr>
          <a:xfrm>
            <a:off x="253464" y="4229880"/>
            <a:ext cx="86428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representation of a weak 3D scattering volume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56D7E4-9E63-5828-9F4F-B901067999DD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Paganin,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Coherent X-Ray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(2006)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449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21A9F-AC9C-CD42-5A87-6D93415E9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63FF-1446-79E5-4136-34CB854C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Thin optical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34084-BDC4-E491-62D5-F4B02839E3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25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8D680-2DE0-F699-8CE2-9599AF45B8B0}"/>
                  </a:ext>
                </a:extLst>
              </p:cNvPr>
              <p:cNvSpPr txBox="1"/>
              <p:nvPr/>
            </p:nvSpPr>
            <p:spPr>
              <a:xfrm>
                <a:off x="247651" y="2346277"/>
                <a:ext cx="8648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Since </a:t>
                </a:r>
                <a14:m>
                  <m:oMath xmlns:m="http://schemas.openxmlformats.org/officeDocument/2006/math"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=1−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𝛿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r>
                      <m:rPr>
                        <m:sty m:val="p"/>
                      </m:rPr>
                      <a:rPr lang="en-GB" sz="1600" b="0" i="0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β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because </a:t>
                </a:r>
                <a14:m>
                  <m:oMath xmlns:m="http://schemas.openxmlformats.org/officeDocument/2006/math"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we can approximate: </a:t>
                </a:r>
                <a14:m>
                  <m:oMath xmlns:m="http://schemas.openxmlformats.org/officeDocument/2006/math"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1−</m:t>
                    </m:r>
                    <m:sSup>
                      <m:sSup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≈2</m:t>
                    </m:r>
                    <m:d>
                      <m:d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𝛿</m:t>
                        </m:r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GB" sz="1600" b="0" i="0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β</m:t>
                        </m:r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: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8D680-2DE0-F699-8CE2-9599AF45B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1" y="2346277"/>
                <a:ext cx="8648700" cy="338554"/>
              </a:xfrm>
              <a:prstGeom prst="rect">
                <a:avLst/>
              </a:prstGeom>
              <a:blipFill>
                <a:blip r:embed="rId2"/>
                <a:stretch>
                  <a:fillRect l="-42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3125EE-91D8-C28B-BFB8-97F7CE666666}"/>
                  </a:ext>
                </a:extLst>
              </p:cNvPr>
              <p:cNvSpPr txBox="1"/>
              <p:nvPr/>
            </p:nvSpPr>
            <p:spPr>
              <a:xfrm>
                <a:off x="2459861" y="1557191"/>
                <a:ext cx="4234171" cy="687817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thin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limLoc m:val="undOvr"/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=0 </m:t>
                                  </m:r>
                                </m:sub>
                                <m: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i="1" noProof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3125EE-91D8-C28B-BFB8-97F7CE666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861" y="1557191"/>
                <a:ext cx="4234171" cy="6878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75C6B70-B921-30E8-CD0D-5FFFD2AEE30E}"/>
              </a:ext>
            </a:extLst>
          </p:cNvPr>
          <p:cNvSpPr txBox="1"/>
          <p:nvPr/>
        </p:nvSpPr>
        <p:spPr>
          <a:xfrm>
            <a:off x="247652" y="871147"/>
            <a:ext cx="8648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If the scatterer is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sufficiently weak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as to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minimally disturb the path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that the wave-field would have taken in its absence: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0E1AFA-10F6-8715-3E64-2B50292837EA}"/>
                  </a:ext>
                </a:extLst>
              </p:cNvPr>
              <p:cNvSpPr txBox="1"/>
              <p:nvPr/>
            </p:nvSpPr>
            <p:spPr>
              <a:xfrm>
                <a:off x="2267687" y="2786100"/>
                <a:ext cx="4616072" cy="215444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thin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d>
                                    <m:d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β</m:t>
                                  </m:r>
                                  <m:d>
                                    <m:d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i="1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0E1AFA-10F6-8715-3E64-2B5029283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687" y="2786100"/>
                <a:ext cx="4616072" cy="215444"/>
              </a:xfrm>
              <a:prstGeom prst="rect">
                <a:avLst/>
              </a:prstGeom>
              <a:blipFill>
                <a:blip r:embed="rId4"/>
                <a:stretch>
                  <a:fillRect b="-37143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55948EC-7FA9-CE63-F9B0-E76D48A07D70}"/>
              </a:ext>
            </a:extLst>
          </p:cNvPr>
          <p:cNvSpPr txBox="1"/>
          <p:nvPr/>
        </p:nvSpPr>
        <p:spPr>
          <a:xfrm>
            <a:off x="247651" y="3102813"/>
            <a:ext cx="864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complex transmission operator in projection approximation can be written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AF5F54-36A1-2000-7F9A-47942360560C}"/>
                  </a:ext>
                </a:extLst>
              </p:cNvPr>
              <p:cNvSpPr txBox="1"/>
              <p:nvPr/>
            </p:nvSpPr>
            <p:spPr>
              <a:xfrm>
                <a:off x="1534937" y="3542636"/>
                <a:ext cx="6083332" cy="260905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noProof="0" smtClean="0">
                        <a:solidFill>
                          <a:srgbClr val="376092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GB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b="0" i="0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d>
                          <m:dPr>
                            <m:ctrlP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func>
                      <m:funcPr>
                        <m:ctrlPr>
                          <a:rPr lang="en-GB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m:rPr>
                            <m:sty m:val="p"/>
                          </m:rPr>
                          <a:rPr lang="en-GB" b="0" i="0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𝑗𝑘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β</m:t>
                                </m:r>
                                <m:d>
                                  <m:dPr>
                                    <m:ctrlP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  <m:sSub>
                              <m:sSubPr>
                                <m:ctrlP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b="0" i="0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GB" b="0" i="1" noProof="0" smtClean="0">
                        <a:solidFill>
                          <a:srgbClr val="376092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GB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BL</m:t>
                            </m:r>
                          </m:sub>
                        </m:sSub>
                        <m:d>
                          <m:dPr>
                            <m:ctrlP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b="0" i="0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</m:rad>
                    <m:r>
                      <a:rPr lang="en-GB" b="0" i="1" noProof="0" smtClean="0">
                        <a:solidFill>
                          <a:srgbClr val="37609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GB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GB" i="1" noProof="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AF5F54-36A1-2000-7F9A-479423605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937" y="3542636"/>
                <a:ext cx="6083332" cy="260905"/>
              </a:xfrm>
              <a:prstGeom prst="rect">
                <a:avLst/>
              </a:prstGeom>
              <a:blipFill>
                <a:blip r:embed="rId5"/>
                <a:stretch>
                  <a:fillRect l="-1002" b="-25581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A523B6-1181-C394-9D69-336CC756BEED}"/>
                  </a:ext>
                </a:extLst>
              </p:cNvPr>
              <p:cNvSpPr txBox="1"/>
              <p:nvPr/>
            </p:nvSpPr>
            <p:spPr>
              <a:xfrm>
                <a:off x="3086100" y="4223983"/>
                <a:ext cx="2971800" cy="307777"/>
              </a:xfrm>
              <a:prstGeom prst="rect">
                <a:avLst/>
              </a:prstGeom>
              <a:noFill/>
              <a:ln w="9525">
                <a:solidFill>
                  <a:srgbClr val="25406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thin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A523B6-1181-C394-9D69-336CC756B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00" y="4223983"/>
                <a:ext cx="2971800" cy="307777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  <a:ln w="9525">
                <a:solidFill>
                  <a:srgbClr val="25406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0EB9464-19C1-0106-820B-1CD77928E2E3}"/>
              </a:ext>
            </a:extLst>
          </p:cNvPr>
          <p:cNvSpPr txBox="1"/>
          <p:nvPr/>
        </p:nvSpPr>
        <p:spPr>
          <a:xfrm>
            <a:off x="247651" y="3904810"/>
            <a:ext cx="864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Finally: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B264D0-09E1-8DCA-BA68-2B38F3DF18FB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Paganin,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Coherent X-Ray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(2006)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92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1" grpId="0"/>
      <p:bldP spid="12" grpId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6DA00-D37D-B78B-07A4-C1CEBC9C8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D563-B3A4-FB1A-CF70-6FB1416F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Thick optical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86401-9255-9E8B-4DD3-A76A48FB96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26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CE8351-E17E-A5F3-8405-83E12EB721B2}"/>
              </a:ext>
            </a:extLst>
          </p:cNvPr>
          <p:cNvSpPr txBox="1"/>
          <p:nvPr/>
        </p:nvSpPr>
        <p:spPr>
          <a:xfrm>
            <a:off x="253464" y="718747"/>
            <a:ext cx="869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We consider now the following 3D scattering element: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A1C135D-C3C6-C725-A433-BD742D697837}"/>
              </a:ext>
            </a:extLst>
          </p:cNvPr>
          <p:cNvGrpSpPr/>
          <p:nvPr/>
        </p:nvGrpSpPr>
        <p:grpSpPr>
          <a:xfrm>
            <a:off x="400051" y="1341775"/>
            <a:ext cx="5581122" cy="2619863"/>
            <a:chOff x="457201" y="1443375"/>
            <a:chExt cx="5581122" cy="26198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97522D-8AB8-1D3A-3C5F-54149749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1" y="1443375"/>
              <a:ext cx="2210336" cy="24410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A7ADAD-CEF3-2089-1D98-E0F21091A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6114" y="1505873"/>
              <a:ext cx="2972209" cy="255736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FF5281C-E4D0-7833-2002-46BD6FE1F10E}"/>
              </a:ext>
            </a:extLst>
          </p:cNvPr>
          <p:cNvSpPr txBox="1"/>
          <p:nvPr/>
        </p:nvSpPr>
        <p:spPr>
          <a:xfrm>
            <a:off x="253464" y="4229880"/>
            <a:ext cx="86428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representation of thick scattering volume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45D5B3-A7D8-3E96-CD1D-D5B1A932B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00" y="1321200"/>
            <a:ext cx="2439515" cy="274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0A77B9-0095-0A96-8C01-A1346D05DBE7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Paganin,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Coherent X-Ray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(2006)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458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541B5-1BB1-B869-DEC3-BA50BF098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0AC7B-353E-CD19-474F-6323F96D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Thick optical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A1F63-985E-BD8B-C144-4C5FCDE131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27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C6254-D9AB-B153-C003-942403BABBE7}"/>
              </a:ext>
            </a:extLst>
          </p:cNvPr>
          <p:cNvSpPr txBox="1"/>
          <p:nvPr/>
        </p:nvSpPr>
        <p:spPr>
          <a:xfrm>
            <a:off x="253464" y="718747"/>
            <a:ext cx="6060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thick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optical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element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can be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sliced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into a number N of parallel slabs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until the projection approximation holds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between two adjacent slices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separated by vacuum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4BD39-A23A-EB43-93AF-5117079E2A2A}"/>
              </a:ext>
            </a:extLst>
          </p:cNvPr>
          <p:cNvSpPr txBox="1"/>
          <p:nvPr/>
        </p:nvSpPr>
        <p:spPr>
          <a:xfrm>
            <a:off x="6181625" y="3984180"/>
            <a:ext cx="270509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representation of a tick scattering volume as a series of thin elements (multi-slicing)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ACD4A8-2FAE-52AC-416F-AC9A3A90D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75" y="924325"/>
            <a:ext cx="2440800" cy="3138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B96102-F261-FB40-2798-641987B74002}"/>
                  </a:ext>
                </a:extLst>
              </p:cNvPr>
              <p:cNvSpPr txBox="1"/>
              <p:nvPr/>
            </p:nvSpPr>
            <p:spPr>
              <a:xfrm>
                <a:off x="1572292" y="2306297"/>
                <a:ext cx="3422650" cy="698140"/>
              </a:xfrm>
              <a:prstGeom prst="rect">
                <a:avLst/>
              </a:prstGeom>
              <a:noFill/>
              <a:ln cap="rnd">
                <a:solidFill>
                  <a:srgbClr val="25406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𝑀𝑆</m:t>
                          </m:r>
                        </m:sub>
                      </m:sSub>
                      <m:d>
                        <m:d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d>
                            <m:dPr>
                              <m:ctrlP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 b="0" i="0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fr-FR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B96102-F261-FB40-2798-641987B74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292" y="2306297"/>
                <a:ext cx="3422650" cy="6981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cap="rnd">
                <a:solidFill>
                  <a:srgbClr val="25406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D0EA48-4D55-8634-245E-D1194493F693}"/>
                  </a:ext>
                </a:extLst>
              </p:cNvPr>
              <p:cNvSpPr txBox="1"/>
              <p:nvPr/>
            </p:nvSpPr>
            <p:spPr>
              <a:xfrm>
                <a:off x="253463" y="3213437"/>
                <a:ext cx="60603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Where </a:t>
                </a:r>
                <a14:m>
                  <m:oMath xmlns:m="http://schemas.openxmlformats.org/officeDocument/2006/math">
                    <m:r>
                      <a:rPr lang="fr-FR" sz="1600" i="1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d>
                      <m:dPr>
                        <m:ctrlP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160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1600" i="1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is an operator form of a free-space propagator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fr-FR" sz="1600" i="1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D0EA48-4D55-8634-245E-D1194493F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3" y="3213437"/>
                <a:ext cx="6060311" cy="584775"/>
              </a:xfrm>
              <a:prstGeom prst="rect">
                <a:avLst/>
              </a:prstGeom>
              <a:blipFill>
                <a:blip r:embed="rId4"/>
                <a:stretch>
                  <a:fillRect l="-604" t="-3125" r="-503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71D3F1A-773F-B5B6-71AA-C687D07CFA30}"/>
              </a:ext>
            </a:extLst>
          </p:cNvPr>
          <p:cNvSpPr txBox="1"/>
          <p:nvPr/>
        </p:nvSpPr>
        <p:spPr>
          <a:xfrm>
            <a:off x="253462" y="1758744"/>
            <a:ext cx="60603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wave propagation through this thick element is given by: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A24953-2A74-1AA7-5087-088E7AE0809B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Paganin,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Coherent X-Ray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(2006)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559C5B-BE11-D0F9-D365-AB7CF9A5B18A}"/>
              </a:ext>
            </a:extLst>
          </p:cNvPr>
          <p:cNvSpPr txBox="1"/>
          <p:nvPr/>
        </p:nvSpPr>
        <p:spPr>
          <a:xfrm>
            <a:off x="253463" y="3950857"/>
            <a:ext cx="5928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noProof="0" dirty="0">
                <a:solidFill>
                  <a:srgbClr val="254061"/>
                </a:solidFill>
                <a:latin typeface="Candara" panose="020E0502030303020204" pitchFamily="34" charset="0"/>
              </a:rPr>
              <a:t>See also:</a:t>
            </a:r>
          </a:p>
          <a:p>
            <a:pPr algn="just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- Li, Wojcik and Jacobsen,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Opt. Express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25(3), 1831 (2017)</a:t>
            </a:r>
          </a:p>
          <a:p>
            <a:pPr algn="just"/>
            <a:r>
              <a:rPr lang="en-US" sz="1200" dirty="0">
                <a:solidFill>
                  <a:srgbClr val="4F81BD"/>
                </a:solidFill>
                <a:latin typeface="Candara" panose="020E0502030303020204" pitchFamily="34" charset="0"/>
              </a:rPr>
              <a:t>- Munro, </a:t>
            </a:r>
            <a:r>
              <a:rPr lang="en-US" sz="1200" i="1" dirty="0">
                <a:solidFill>
                  <a:srgbClr val="4F81BD"/>
                </a:solidFill>
                <a:latin typeface="Candara" panose="020E0502030303020204" pitchFamily="34" charset="0"/>
              </a:rPr>
              <a:t>J. Opt. Soc. Am. A</a:t>
            </a:r>
            <a:r>
              <a:rPr lang="en-US" sz="1200" dirty="0">
                <a:solidFill>
                  <a:srgbClr val="4F81BD"/>
                </a:solidFill>
                <a:latin typeface="Candara" panose="020E0502030303020204" pitchFamily="34" charset="0"/>
              </a:rPr>
              <a:t> 36(7), 1197 (2019)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40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7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FF34D-D176-C0E2-A7D6-773A06AC2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4498-2C11-4D3F-87AC-805006AA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Thick optical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B962-2C88-ECE7-D965-AF8C702F3C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28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C2895-7F5B-9039-CED4-AEC8772B9B6F}"/>
              </a:ext>
            </a:extLst>
          </p:cNvPr>
          <p:cNvSpPr txBox="1"/>
          <p:nvPr/>
        </p:nvSpPr>
        <p:spPr>
          <a:xfrm>
            <a:off x="253464" y="718747"/>
            <a:ext cx="8645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Alternatively,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thick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optical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element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(e.g. grazing incidence mirrors) can be represented by: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8975F5-0365-D301-0B81-11767366A2EF}"/>
              </a:ext>
            </a:extLst>
          </p:cNvPr>
          <p:cNvSpPr txBox="1"/>
          <p:nvPr/>
        </p:nvSpPr>
        <p:spPr>
          <a:xfrm>
            <a:off x="101063" y="4084207"/>
            <a:ext cx="4115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noProof="0" dirty="0">
                <a:solidFill>
                  <a:srgbClr val="254061"/>
                </a:solidFill>
                <a:latin typeface="Candara" panose="020E0502030303020204" pitchFamily="34" charset="0"/>
              </a:rPr>
              <a:t>See also:</a:t>
            </a:r>
          </a:p>
          <a:p>
            <a:pPr algn="just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- Zachariasen,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Theory of X-Ray Diffraction in Crystals</a:t>
            </a:r>
            <a:r>
              <a:rPr lang="en-US" sz="1200" i="1" dirty="0">
                <a:solidFill>
                  <a:srgbClr val="4F81BD"/>
                </a:solidFill>
                <a:latin typeface="Candara" panose="020E0502030303020204" pitchFamily="34" charset="0"/>
              </a:rPr>
              <a:t>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(1945)</a:t>
            </a:r>
          </a:p>
          <a:p>
            <a:pPr algn="just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- Sutter, </a:t>
            </a:r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Chubar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Suvorov,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Proc. SPIE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9202(3), 1831 (2014)</a:t>
            </a:r>
          </a:p>
          <a:p>
            <a:pPr algn="just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- Sutter et al, </a:t>
            </a:r>
            <a:r>
              <a:rPr lang="en-US" sz="1200" i="1" dirty="0">
                <a:solidFill>
                  <a:srgbClr val="4F81BD"/>
                </a:solidFill>
                <a:latin typeface="Candara" panose="020E0502030303020204" pitchFamily="34" charset="0"/>
              </a:rPr>
              <a:t>Proc. SPIE</a:t>
            </a:r>
            <a:r>
              <a:rPr lang="en-US" sz="1200" dirty="0">
                <a:solidFill>
                  <a:srgbClr val="4F81BD"/>
                </a:solidFill>
                <a:latin typeface="Candara" panose="020E0502030303020204" pitchFamily="34" charset="0"/>
              </a:rPr>
              <a:t> 11493(0V), 1831 (2020)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FE9F61-3F23-5D10-E3E2-2F491910D25D}"/>
              </a:ext>
            </a:extLst>
          </p:cNvPr>
          <p:cNvSpPr txBox="1"/>
          <p:nvPr/>
        </p:nvSpPr>
        <p:spPr>
          <a:xfrm>
            <a:off x="4095750" y="4646631"/>
            <a:ext cx="5001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>
                <a:solidFill>
                  <a:srgbClr val="4F81BD"/>
                </a:solidFill>
                <a:latin typeface="Candara" panose="020E0502030303020204" pitchFamily="34" charset="0"/>
              </a:rPr>
              <a:t>Canestrari, Chubar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Reininger, </a:t>
            </a:r>
            <a:r>
              <a:rPr lang="sv-SE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J Synchrotron Rad </a:t>
            </a:r>
            <a:r>
              <a:rPr lang="sv-SE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21(5), 1110–1121 (2014)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108AFD-4636-F2A3-9CB1-43CCFC05B572}"/>
                  </a:ext>
                </a:extLst>
              </p:cNvPr>
              <p:cNvSpPr txBox="1"/>
              <p:nvPr/>
            </p:nvSpPr>
            <p:spPr>
              <a:xfrm>
                <a:off x="1320800" y="1187962"/>
                <a:ext cx="6512362" cy="584775"/>
              </a:xfrm>
              <a:prstGeom prst="rect">
                <a:avLst/>
              </a:prstGeom>
              <a:noFill/>
              <a:ln cap="rnd">
                <a:solidFill>
                  <a:srgbClr val="25406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GB" sz="500" b="0" i="1" noProof="0" dirty="0">
                  <a:solidFill>
                    <a:srgbClr val="37609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thick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b="0" i="1" noProof="0" dirty="0">
                  <a:solidFill>
                    <a:srgbClr val="37609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fr-FR" b="1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l-G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  <m:d>
                                <m:dPr>
                                  <m:ctrlPr>
                                    <a:rPr lang="fr-FR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sSub>
                        <m:sSub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fr-FR" b="0" i="1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fr-FR" b="0" i="1" dirty="0">
                  <a:solidFill>
                    <a:srgbClr val="376092"/>
                  </a:solidFill>
                </a:endParaRPr>
              </a:p>
              <a:p>
                <a:endParaRPr lang="en-GB" sz="500" i="1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108AFD-4636-F2A3-9CB1-43CCFC05B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800" y="1187962"/>
                <a:ext cx="6512362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cap="rnd">
                <a:solidFill>
                  <a:srgbClr val="25406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4C1AEA-5F67-072D-9229-EB7FFE20B68A}"/>
                  </a:ext>
                </a:extLst>
              </p:cNvPr>
              <p:cNvSpPr txBox="1"/>
              <p:nvPr/>
            </p:nvSpPr>
            <p:spPr>
              <a:xfrm>
                <a:off x="253464" y="1903398"/>
                <a:ext cx="8645003" cy="2139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where the superscripts ‘-’ indicate ‘before interaction’ and:</a:t>
                </a:r>
              </a:p>
              <a:p>
                <a:pPr marL="539750" indent="-27305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b="1" i="1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is a matrix function </a:t>
                </a:r>
                <a:r>
                  <a:rPr lang="en-US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defining local transformations of the electric field components;</a:t>
                </a:r>
                <a:endParaRPr lang="en-GB" sz="1600" kern="120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539750" indent="-273050" algn="just" defTabSz="822960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</a:t>
                </a:r>
                <a:r>
                  <a:rPr lang="en-US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is a scalar function defining the corresponding optical path difference;</a:t>
                </a:r>
                <a:endParaRPr lang="en-GB" sz="1600" kern="120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539750" indent="-273050" algn="just" defTabSz="822960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fr-FR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fr-FR" sz="16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fr-FR" sz="1600" b="0" i="1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600" b="0" i="1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1600" b="0" i="1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b="0" i="1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1600" kern="120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are scalar functions defining the transformation of the coordinates for points in the transverse planes before and after the optical element.</a:t>
                </a:r>
              </a:p>
              <a:p>
                <a:pPr marL="539750" indent="-273050" algn="just" defTabSz="822960">
                  <a:buClrTx/>
                  <a:buFont typeface="Arial" panose="020B0604020202020204" pitchFamily="34" charset="0"/>
                  <a:buChar char="•"/>
                </a:pPr>
                <a:endParaRPr lang="en-GB" sz="500" kern="120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algn="just" defTabSz="822960">
                  <a:buClrTx/>
                </a:pPr>
                <a:r>
                  <a:rPr lang="en-US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Algorithms for their numerical calculation can be found by using the </a:t>
                </a:r>
                <a:r>
                  <a:rPr lang="en-US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stationary phase method </a:t>
                </a:r>
                <a:r>
                  <a:rPr lang="en-US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and/or by </a:t>
                </a:r>
                <a:r>
                  <a:rPr lang="en-US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applying</a:t>
                </a:r>
                <a:r>
                  <a:rPr lang="en-US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(locally) the laws of </a:t>
                </a:r>
                <a:r>
                  <a:rPr lang="en-US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geometrical optics and</a:t>
                </a:r>
                <a:r>
                  <a:rPr lang="en-US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</a:t>
                </a:r>
                <a:r>
                  <a:rPr lang="en-US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boundary conditions </a:t>
                </a:r>
                <a:r>
                  <a:rPr lang="en-US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for the electric field components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4C1AEA-5F67-072D-9229-EB7FFE20B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1903398"/>
                <a:ext cx="8645003" cy="2139047"/>
              </a:xfrm>
              <a:prstGeom prst="rect">
                <a:avLst/>
              </a:prstGeom>
              <a:blipFill>
                <a:blip r:embed="rId3"/>
                <a:stretch>
                  <a:fillRect l="-423" t="-855" r="-353" b="-28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745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B4BF6-4ABC-095E-FF2F-CE9B4C738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0034-6741-DC1F-BF2E-FB087A84C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Where to learn more?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D2DAA-A02B-2D3A-0A1E-606FE7B5B1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29</a:t>
            </a:fld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65F95-C25C-8F70-BDBB-B17A78BDC15F}"/>
              </a:ext>
            </a:extLst>
          </p:cNvPr>
          <p:cNvSpPr txBox="1"/>
          <p:nvPr/>
        </p:nvSpPr>
        <p:spPr>
          <a:xfrm>
            <a:off x="259080" y="490147"/>
            <a:ext cx="864108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SRW: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 "Precise computation of electron-beam radiation in nonuniform magnetic fields as a tool for beam diagnostics,"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Review of Scientific Instruments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66(2), 1872–1874 (1995)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350" kern="120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and </a:t>
            </a: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Elleaume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 "Accurate And Efficient Computation Of Synchrotron Radiation In The Near Field Region",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Proc. EPAC98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1177-1179 (1998)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et al, "Development of partially-coherent wavefront propagation simulation methods for 3rd and 4th generation synchrotron radiation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sources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”,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Proc. SPIE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8141, (2011)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Laundy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et al, "Partial coherence and imperfect optics at a synchrotron radiation source modeled by wavefront propagation”,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Proc. SPIE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9209, (2014)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et al, ""Main functions, recent updates, and applications of Synchrotron Radiation Workshop code”,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Proc. SPIE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10388, (2017)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Li and </a:t>
            </a: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 "Memory and CPU efficient coherent mode decomposition of partially coherent synchrotron radiation with subtraction of common quadratic phase terms,"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Opt. Express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30(4), 5896 (2022)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et al, "Physical optics simulations for synchrotron radiation sources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," J. Opt. Soc. Am. A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39(12), (2022)</a:t>
            </a:r>
          </a:p>
          <a:p>
            <a:pPr marL="285750" indent="-285750" defTabSz="822960">
              <a:buClrTx/>
              <a:buFontTx/>
              <a:buChar char="-"/>
            </a:pPr>
            <a:endParaRPr lang="en-GB" sz="500" kern="1200" noProof="0" dirty="0">
              <a:solidFill>
                <a:srgbClr val="376092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Physical optics:</a:t>
            </a:r>
          </a:p>
          <a:p>
            <a:pPr marL="285750" indent="-285750" defTabSz="822960">
              <a:buClrTx/>
              <a:buFontTx/>
              <a:buChar char="-"/>
            </a:pP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Goodman,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Introduction to Fourier Optics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 (2017)</a:t>
            </a:r>
          </a:p>
          <a:p>
            <a:pPr marL="285750" indent="-285750" defTabSz="822960">
              <a:buClrTx/>
              <a:buFontTx/>
              <a:buChar char="-"/>
            </a:pP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Paganin,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Coherent X-Ray Optics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 (2006)</a:t>
            </a:r>
          </a:p>
          <a:p>
            <a:pPr marL="285750" indent="-285750" defTabSz="822960">
              <a:buClrTx/>
              <a:buFontTx/>
              <a:buChar char="-"/>
            </a:pP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Southwell, "Validity of the Fresnel approximation in the near field,"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J. Opt. Soc. Am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. 71(1), 7 (1981)</a:t>
            </a:r>
          </a:p>
          <a:p>
            <a:pPr marL="285750" indent="-285750" defTabSz="822960">
              <a:buClrTx/>
              <a:buFontTx/>
              <a:buChar char="-"/>
            </a:pP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Rees, "The validity of the Fresnel approximation,"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Eur. J. Phys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. 8(1), 44–48 (1987)</a:t>
            </a:r>
          </a:p>
          <a:p>
            <a:pPr marL="285750" indent="-285750" defTabSz="822960">
              <a:buClrTx/>
              <a:buFontTx/>
              <a:buChar char="-"/>
            </a:pP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Kelly, "Numerical calculation of the Fresnel transform,"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J. Opt. Soc. Am. A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31(4), 755 (2014)</a:t>
            </a:r>
          </a:p>
        </p:txBody>
      </p:sp>
    </p:spTree>
    <p:extLst>
      <p:ext uri="{BB962C8B-B14F-4D97-AF65-F5344CB8AC3E}">
        <p14:creationId xmlns:p14="http://schemas.microsoft.com/office/powerpoint/2010/main" val="2329459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E40B5-F0E1-E896-6060-B3B60F21B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E4A4-5042-DBC7-C5F8-E1430583A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861744"/>
          </a:xfrm>
        </p:spPr>
        <p:txBody>
          <a:bodyPr/>
          <a:lstStyle/>
          <a:p>
            <a:pPr algn="ctr"/>
            <a:r>
              <a:rPr lang="en-GB" sz="2400" dirty="0">
                <a:solidFill>
                  <a:srgbClr val="254061"/>
                </a:solidFill>
                <a:latin typeface="Candara" panose="020E0502030303020204" pitchFamily="34" charset="0"/>
              </a:rPr>
              <a:t>“Synchrotron Radiation Workshop”</a:t>
            </a:r>
            <a:br>
              <a:rPr lang="en-GB" sz="2400" dirty="0">
                <a:solidFill>
                  <a:srgbClr val="254061"/>
                </a:solidFill>
                <a:latin typeface="Candara" panose="020E0502030303020204" pitchFamily="34" charset="0"/>
              </a:rPr>
            </a:br>
            <a:r>
              <a:rPr lang="en-GB" sz="1800" dirty="0">
                <a:solidFill>
                  <a:srgbClr val="254061"/>
                </a:solidFill>
                <a:latin typeface="Candara" panose="020E0502030303020204" pitchFamily="34" charset="0"/>
              </a:rPr>
              <a:t>(electrodynamics simulation code for SR emission and propagation) </a:t>
            </a:r>
            <a:endParaRPr lang="en-GB" sz="2400" cap="none" noProof="0" dirty="0">
              <a:solidFill>
                <a:srgbClr val="25406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EB996-B4C2-03F2-DFB2-A9AEE4419C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3</a:t>
            </a:fld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9D787-8532-E41C-1932-71F429209D86}"/>
              </a:ext>
            </a:extLst>
          </p:cNvPr>
          <p:cNvSpPr txBox="1"/>
          <p:nvPr/>
        </p:nvSpPr>
        <p:spPr>
          <a:xfrm>
            <a:off x="259080" y="1043867"/>
            <a:ext cx="864108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project was started in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1997-98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by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Pascal </a:t>
            </a:r>
            <a:r>
              <a:rPr lang="en-US" sz="1600" b="1" kern="120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Elleaume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and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Oleg </a:t>
            </a:r>
            <a:r>
              <a:rPr lang="en-US" sz="1600" b="1" kern="120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after </a:t>
            </a:r>
            <a:r>
              <a:rPr lang="en-US" sz="1600" kern="120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completition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of the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Radia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project.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First official version 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of SRW was developed at ESRF (written in C++, interfaced to IGOR Pro); </a:t>
            </a:r>
            <a:r>
              <a:rPr lang="en-US" sz="1600" kern="120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and </a:t>
            </a:r>
            <a:r>
              <a:rPr lang="en-US" sz="1600" kern="1200" dirty="0" err="1">
                <a:solidFill>
                  <a:srgbClr val="254061"/>
                </a:solidFill>
                <a:latin typeface="Candara" panose="020E0502030303020204" pitchFamily="34" charset="0"/>
              </a:rPr>
              <a:t>Elleaume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</a:rPr>
              <a:t> 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"Accurate and efficient computation of synchrotron radiation in the near field region", Proc. EPAC-98, 1177-1179 (1998).</a:t>
            </a:r>
          </a:p>
          <a:p>
            <a:pPr algn="just" defTabSz="822960">
              <a:buClrTx/>
            </a:pPr>
            <a:endParaRPr lang="en-US" sz="500" kern="120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main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open-source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repository (2012)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, containing all C/C++ sources, C API, all interfaces and project development files, is on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GitHub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</a:t>
            </a:r>
          </a:p>
          <a:p>
            <a:pPr algn="ctr" defTabSz="822960">
              <a:buClrTx/>
            </a:pPr>
            <a:r>
              <a:rPr lang="en-US" sz="18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https://github.com/ochubar/SRW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E91E13-F22A-97C1-F95D-17EAF4F0DE5B}"/>
              </a:ext>
            </a:extLst>
          </p:cNvPr>
          <p:cNvGrpSpPr/>
          <p:nvPr/>
        </p:nvGrpSpPr>
        <p:grpSpPr>
          <a:xfrm>
            <a:off x="253464" y="3175244"/>
            <a:ext cx="8645003" cy="1324201"/>
            <a:chOff x="253464" y="718846"/>
            <a:chExt cx="9137816" cy="139969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8E37B5F-7E31-D9E1-D060-C932FFBE7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8510" y="1685057"/>
              <a:ext cx="2227724" cy="433480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8A99D51-34C5-B36F-E1F1-9C4F602098E2}"/>
                </a:ext>
              </a:extLst>
            </p:cNvPr>
            <p:cNvGrpSpPr/>
            <p:nvPr/>
          </p:nvGrpSpPr>
          <p:grpSpPr>
            <a:xfrm>
              <a:off x="253464" y="718846"/>
              <a:ext cx="9137816" cy="1155913"/>
              <a:chOff x="253464" y="718846"/>
              <a:chExt cx="9137816" cy="1155913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B84AE51-FC44-E2C6-00FE-058A1C9CF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6688" y="718846"/>
                <a:ext cx="907818" cy="1155913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F8EDB08-6193-4B71-1C74-B526BBA1B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2800" y="1072832"/>
                <a:ext cx="1585631" cy="447941"/>
              </a:xfrm>
              <a:prstGeom prst="rect">
                <a:avLst/>
              </a:prstGeom>
            </p:spPr>
          </p:pic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DFF8931-873A-7952-FE87-DA6892B2EEBD}"/>
                  </a:ext>
                </a:extLst>
              </p:cNvPr>
              <p:cNvGrpSpPr/>
              <p:nvPr/>
            </p:nvGrpSpPr>
            <p:grpSpPr>
              <a:xfrm>
                <a:off x="253464" y="784779"/>
                <a:ext cx="2600543" cy="1024047"/>
                <a:chOff x="6197966" y="2097826"/>
                <a:chExt cx="2910538" cy="1146117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8724FD85-BCEF-C20B-04E8-F78F07C363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800" y="2544451"/>
                  <a:ext cx="1907704" cy="699492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33D5C709-596F-DFA3-E920-AD81E1CFD2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97966" y="2097826"/>
                  <a:ext cx="2046442" cy="570828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6D295D1-2D4D-5801-4744-84438B924B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0319" y="844722"/>
                <a:ext cx="900961" cy="900961"/>
              </a:xfrm>
              <a:prstGeom prst="rect">
                <a:avLst/>
              </a:prstGeom>
            </p:spPr>
          </p:pic>
          <p:pic>
            <p:nvPicPr>
              <p:cNvPr id="21" name="Picture 20" descr="A black and white logo&#10;&#10;AI-generated content may be incorrect.">
                <a:extLst>
                  <a:ext uri="{FF2B5EF4-FFF2-40B4-BE49-F238E27FC236}">
                    <a16:creationId xmlns:a16="http://schemas.microsoft.com/office/drawing/2014/main" id="{2525BBBB-2928-6CCD-10AE-27E01E6C2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74695" y="1019757"/>
                <a:ext cx="1585631" cy="55409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979719B-96F8-D0D9-9422-5EE576B2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45038" y="847921"/>
                <a:ext cx="1860883" cy="89776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66484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7A9D4-0202-FA03-F03C-3153077D1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216C4-8393-6055-3C45-FEC02C6DFC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30</a:t>
            </a:fld>
            <a:endParaRPr lang="en-GB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A2BF54-65BA-9908-DE0F-110E4C0B1AE4}"/>
              </a:ext>
            </a:extLst>
          </p:cNvPr>
          <p:cNvSpPr txBox="1">
            <a:spLocks/>
          </p:cNvSpPr>
          <p:nvPr/>
        </p:nvSpPr>
        <p:spPr>
          <a:xfrm>
            <a:off x="57675" y="62425"/>
            <a:ext cx="9039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rgbClr val="254061"/>
                </a:solidFill>
                <a:latin typeface="Candara" panose="020E0502030303020204" pitchFamily="34" charset="0"/>
              </a:rPr>
              <a:t>Acknowledgment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A5C393-C37D-9FFA-16E1-4F9252A35E6A}"/>
              </a:ext>
            </a:extLst>
          </p:cNvPr>
          <p:cNvSpPr txBox="1"/>
          <p:nvPr/>
        </p:nvSpPr>
        <p:spPr>
          <a:xfrm>
            <a:off x="253464" y="1102920"/>
            <a:ext cx="8645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author is grateful to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Oleg </a:t>
            </a:r>
            <a:r>
              <a:rPr lang="en-GB" sz="1600" b="1" kern="1200" noProof="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, Brookhaven National Lab, for all the fruitful discussions regarding accurate optical simulations, physical optics and SRW. The author is also thankful to everyone who contributed to </a:t>
            </a:r>
            <a:r>
              <a:rPr lang="en-GB" sz="1600" kern="1200" noProof="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</a:t>
            </a:r>
            <a:r>
              <a:rPr lang="en-GB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 SRW project in any capacity.</a:t>
            </a:r>
            <a:endParaRPr lang="en-GB" sz="16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0D2B307-0914-1DBC-1D5A-B969A09CFE49}"/>
              </a:ext>
            </a:extLst>
          </p:cNvPr>
          <p:cNvGrpSpPr/>
          <p:nvPr/>
        </p:nvGrpSpPr>
        <p:grpSpPr>
          <a:xfrm>
            <a:off x="248384" y="2420444"/>
            <a:ext cx="8645003" cy="1511406"/>
            <a:chOff x="253464" y="718846"/>
            <a:chExt cx="9137816" cy="159756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6FB1653-C869-FC2A-732B-C8E1D2E0C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8510" y="1882930"/>
              <a:ext cx="2227724" cy="433480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6D92E0C-34AE-2C21-DBA4-D3CC30774418}"/>
                </a:ext>
              </a:extLst>
            </p:cNvPr>
            <p:cNvGrpSpPr/>
            <p:nvPr/>
          </p:nvGrpSpPr>
          <p:grpSpPr>
            <a:xfrm>
              <a:off x="253464" y="718846"/>
              <a:ext cx="9137816" cy="1155913"/>
              <a:chOff x="253464" y="718846"/>
              <a:chExt cx="9137816" cy="115591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361F54B-4BDE-97E8-F965-350A961679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6688" y="718846"/>
                <a:ext cx="907818" cy="1155913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4B7EE96-DD0A-8040-8D2A-5130A58CD7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2800" y="1072832"/>
                <a:ext cx="1585631" cy="447941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0D47545-FE13-FECB-8499-15A49B5E4640}"/>
                  </a:ext>
                </a:extLst>
              </p:cNvPr>
              <p:cNvGrpSpPr/>
              <p:nvPr/>
            </p:nvGrpSpPr>
            <p:grpSpPr>
              <a:xfrm>
                <a:off x="253464" y="784779"/>
                <a:ext cx="2600543" cy="1024047"/>
                <a:chOff x="6197966" y="2097826"/>
                <a:chExt cx="2910538" cy="1146117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DA215392-C791-5C61-576F-C62E797DA2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800" y="2544451"/>
                  <a:ext cx="1907704" cy="699492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149C884-24B6-8824-B449-D994D3AAFA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97966" y="2097826"/>
                  <a:ext cx="2046442" cy="570828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A574A9A-3D2B-6A98-3202-1A3672431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0319" y="844722"/>
                <a:ext cx="900961" cy="900961"/>
              </a:xfrm>
              <a:prstGeom prst="rect">
                <a:avLst/>
              </a:prstGeom>
            </p:spPr>
          </p:pic>
          <p:pic>
            <p:nvPicPr>
              <p:cNvPr id="19" name="Picture 18" descr="A black and white logo&#10;&#10;AI-generated content may be incorrect.">
                <a:extLst>
                  <a:ext uri="{FF2B5EF4-FFF2-40B4-BE49-F238E27FC236}">
                    <a16:creationId xmlns:a16="http://schemas.microsoft.com/office/drawing/2014/main" id="{9B937822-6CB6-B00A-7CC7-9388B7787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74695" y="1019757"/>
                <a:ext cx="1585631" cy="55409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9C7D0C0-80EB-3AE2-8AF6-FEA08D9DE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45038" y="847921"/>
                <a:ext cx="1860883" cy="89776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44788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04C16-2944-2169-0B02-0AF77BBC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F837-9A1B-8AF8-A1AE-0DEC6E27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2" y="2297611"/>
            <a:ext cx="9039600" cy="615523"/>
          </a:xfrm>
        </p:spPr>
        <p:txBody>
          <a:bodyPr/>
          <a:lstStyle/>
          <a:p>
            <a:pPr algn="ctr"/>
            <a:r>
              <a:rPr lang="en-GB" sz="28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D9FFB-9ED6-C019-89E7-041D293AF1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31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85081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Prologue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73C9B-A7C1-4875-A99F-3BFB5C2E4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4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43CC54-BE43-9C70-06E4-D8F8B7E1A315}"/>
              </a:ext>
            </a:extLst>
          </p:cNvPr>
          <p:cNvSpPr txBox="1"/>
          <p:nvPr/>
        </p:nvSpPr>
        <p:spPr>
          <a:xfrm>
            <a:off x="259080" y="718747"/>
            <a:ext cx="864108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Choosing an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adequate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optical theory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for simulations:</a:t>
            </a:r>
          </a:p>
          <a:p>
            <a:pPr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“As simple as possible, as accurate as necessary.”</a:t>
            </a:r>
          </a:p>
          <a:p>
            <a:pPr algn="just" defTabSz="822960">
              <a:buClrTx/>
            </a:pPr>
            <a:endParaRPr lang="en-GB" sz="16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We use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physical optics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when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diffraction effects cannot be neglected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IR, UV and soft x-ray beamlines in current and low-emittance light sources;</a:t>
            </a: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whenever spatial filtering causes the increase in the coherent fraction (CF):</a:t>
            </a:r>
          </a:p>
          <a:p>
            <a:pPr marL="555625" lvl="4" indent="-285750" algn="just" defTabSz="822960">
              <a:buClrTx/>
              <a:buFont typeface="Wingdings" panose="05000000000000000000" pitchFamily="2" charset="2"/>
              <a:buChar char="§"/>
            </a:pP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“</a:t>
            </a:r>
            <a:r>
              <a:rPr lang="en-GB" sz="160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increasing the propagation distance</a:t>
            </a: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” – cf. van </a:t>
            </a:r>
            <a:r>
              <a:rPr lang="en-GB" sz="160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Cittert-Zenike</a:t>
            </a: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theorem</a:t>
            </a:r>
          </a:p>
          <a:p>
            <a:pPr marL="555625" lvl="4" indent="-285750" algn="just" defTabSz="822960">
              <a:buClrTx/>
              <a:buFont typeface="Wingdings" panose="05000000000000000000" pitchFamily="2" charset="2"/>
              <a:buChar char="§"/>
            </a:pP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“</a:t>
            </a:r>
            <a:r>
              <a:rPr lang="en-GB" sz="160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closing the aperture to match the coherence length</a:t>
            </a: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”</a:t>
            </a:r>
          </a:p>
          <a:p>
            <a:pPr marL="555625" lvl="4" indent="-285750" algn="just" defTabSz="822960">
              <a:buClrTx/>
              <a:buFont typeface="Wingdings" panose="05000000000000000000" pitchFamily="2" charset="2"/>
              <a:buChar char="§"/>
            </a:pP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“</a:t>
            </a:r>
            <a:r>
              <a:rPr lang="en-GB" sz="160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slitting down the secondary source</a:t>
            </a: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”…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4BD44C-F273-9A4B-962D-92A9001D1268}"/>
              </a:ext>
            </a:extLst>
          </p:cNvPr>
          <p:cNvGrpSpPr/>
          <p:nvPr/>
        </p:nvGrpSpPr>
        <p:grpSpPr>
          <a:xfrm>
            <a:off x="5485658" y="2847664"/>
            <a:ext cx="3414502" cy="1879137"/>
            <a:chOff x="5423718" y="3554643"/>
            <a:chExt cx="3240360" cy="1783302"/>
          </a:xfrm>
        </p:grpSpPr>
        <p:sp>
          <p:nvSpPr>
            <p:cNvPr id="8" name="TextBox 77">
              <a:extLst>
                <a:ext uri="{FF2B5EF4-FFF2-40B4-BE49-F238E27FC236}">
                  <a16:creationId xmlns:a16="http://schemas.microsoft.com/office/drawing/2014/main" id="{6C52B510-A4BD-BE46-BADC-0B5950A749E2}"/>
                </a:ext>
              </a:extLst>
            </p:cNvPr>
            <p:cNvSpPr txBox="1"/>
            <p:nvPr/>
          </p:nvSpPr>
          <p:spPr>
            <a:xfrm>
              <a:off x="5923346" y="5060469"/>
              <a:ext cx="2241104" cy="277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(a) hierarchical optical theories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139C1CE-7936-A142-9073-B170B2E54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23718" y="3554643"/>
              <a:ext cx="3240360" cy="1525361"/>
            </a:xfrm>
            <a:prstGeom prst="rect">
              <a:avLst/>
            </a:prstGeom>
          </p:spPr>
        </p:pic>
      </p:grpSp>
      <p:sp>
        <p:nvSpPr>
          <p:cNvPr id="11" name="&quot;No&quot; Symbol 79">
            <a:extLst>
              <a:ext uri="{FF2B5EF4-FFF2-40B4-BE49-F238E27FC236}">
                <a16:creationId xmlns:a16="http://schemas.microsoft.com/office/drawing/2014/main" id="{4B6ED579-010A-4C92-FE80-3D4DB4C91B9B}"/>
              </a:ext>
            </a:extLst>
          </p:cNvPr>
          <p:cNvSpPr/>
          <p:nvPr/>
        </p:nvSpPr>
        <p:spPr>
          <a:xfrm>
            <a:off x="6875654" y="2846514"/>
            <a:ext cx="273776" cy="273776"/>
          </a:xfrm>
          <a:prstGeom prst="noSmoking">
            <a:avLst>
              <a:gd name="adj" fmla="val 79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12" name="&quot;No&quot; Symbol 80">
            <a:extLst>
              <a:ext uri="{FF2B5EF4-FFF2-40B4-BE49-F238E27FC236}">
                <a16:creationId xmlns:a16="http://schemas.microsoft.com/office/drawing/2014/main" id="{485EF838-C606-5759-7F5E-863678166B86}"/>
              </a:ext>
            </a:extLst>
          </p:cNvPr>
          <p:cNvSpPr/>
          <p:nvPr/>
        </p:nvSpPr>
        <p:spPr>
          <a:xfrm>
            <a:off x="6875654" y="3239330"/>
            <a:ext cx="273776" cy="273776"/>
          </a:xfrm>
          <a:prstGeom prst="noSmoking">
            <a:avLst>
              <a:gd name="adj" fmla="val 79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13" name="Rounded Rectangle 81">
            <a:extLst>
              <a:ext uri="{FF2B5EF4-FFF2-40B4-BE49-F238E27FC236}">
                <a16:creationId xmlns:a16="http://schemas.microsoft.com/office/drawing/2014/main" id="{C4239685-21EA-3605-ADAB-575D6C553E22}"/>
              </a:ext>
            </a:extLst>
          </p:cNvPr>
          <p:cNvSpPr/>
          <p:nvPr/>
        </p:nvSpPr>
        <p:spPr>
          <a:xfrm>
            <a:off x="7453139" y="3080133"/>
            <a:ext cx="799271" cy="216000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FF7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8376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8B921-B71C-83D6-260F-97BF94C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0824-BFBE-BCBE-7118-E379CB0F8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Prologue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B719F-F56A-7C6B-B884-D27CD70246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5</a:t>
            </a:fld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F5095-3821-E407-6E72-86C247160A89}"/>
              </a:ext>
            </a:extLst>
          </p:cNvPr>
          <p:cNvSpPr txBox="1"/>
          <p:nvPr/>
        </p:nvSpPr>
        <p:spPr>
          <a:xfrm>
            <a:off x="259080" y="718747"/>
            <a:ext cx="8641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Wave-optical simulations deal with two classes of beamline elements: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6DDA48-8E8E-F75B-D2B5-B092E5E76BAB}"/>
              </a:ext>
            </a:extLst>
          </p:cNvPr>
          <p:cNvGrpSpPr/>
          <p:nvPr/>
        </p:nvGrpSpPr>
        <p:grpSpPr>
          <a:xfrm>
            <a:off x="1921200" y="1426319"/>
            <a:ext cx="405688" cy="732591"/>
            <a:chOff x="1921200" y="1629663"/>
            <a:chExt cx="405688" cy="732591"/>
          </a:xfrm>
        </p:grpSpPr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3C75DF1C-F2AC-99C8-3E2B-01EC92A5DE2C}"/>
                </a:ext>
              </a:extLst>
            </p:cNvPr>
            <p:cNvSpPr/>
            <p:nvPr/>
          </p:nvSpPr>
          <p:spPr>
            <a:xfrm rot="10800000">
              <a:off x="2247409" y="1629663"/>
              <a:ext cx="78869" cy="701682"/>
            </a:xfrm>
            <a:prstGeom prst="leftBrace">
              <a:avLst>
                <a:gd name="adj1" fmla="val 104444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7512F3-5FC9-4B74-0699-84C5CC768576}"/>
                </a:ext>
              </a:extLst>
            </p:cNvPr>
            <p:cNvSpPr txBox="1"/>
            <p:nvPr/>
          </p:nvSpPr>
          <p:spPr>
            <a:xfrm>
              <a:off x="1921200" y="1715923"/>
              <a:ext cx="4056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noProof="0" dirty="0" err="1">
                  <a:latin typeface="Garamond" panose="02020404030301010803" pitchFamily="18" charset="0"/>
                </a:rPr>
                <a:t>oe</a:t>
              </a:r>
              <a:endParaRPr lang="en-GB" noProof="0" dirty="0">
                <a:latin typeface="Garamond" panose="02020404030301010803" pitchFamily="18" charset="0"/>
              </a:endParaRPr>
            </a:p>
            <a:p>
              <a:pPr algn="ctr"/>
              <a:r>
                <a:rPr lang="en-GB" noProof="0" dirty="0">
                  <a:latin typeface="Garamond" panose="02020404030301010803" pitchFamily="18" charset="0"/>
                </a:rPr>
                <a:t>n</a:t>
              </a:r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A06E0097-B744-3D81-7445-BAC48457B646}"/>
                </a:ext>
              </a:extLst>
            </p:cNvPr>
            <p:cNvSpPr/>
            <p:nvPr/>
          </p:nvSpPr>
          <p:spPr>
            <a:xfrm>
              <a:off x="1921808" y="1629664"/>
              <a:ext cx="78869" cy="701682"/>
            </a:xfrm>
            <a:prstGeom prst="leftBrace">
              <a:avLst>
                <a:gd name="adj1" fmla="val 104444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50C6475-AE49-C444-6025-9635CF8C5B05}"/>
              </a:ext>
            </a:extLst>
          </p:cNvPr>
          <p:cNvGrpSpPr/>
          <p:nvPr/>
        </p:nvGrpSpPr>
        <p:grpSpPr>
          <a:xfrm>
            <a:off x="6647368" y="1427765"/>
            <a:ext cx="621103" cy="732591"/>
            <a:chOff x="6647368" y="1631109"/>
            <a:chExt cx="621103" cy="732591"/>
          </a:xfrm>
        </p:grpSpPr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2ED94656-DF94-2EA4-A379-303088A95954}"/>
                </a:ext>
              </a:extLst>
            </p:cNvPr>
            <p:cNvSpPr/>
            <p:nvPr/>
          </p:nvSpPr>
          <p:spPr>
            <a:xfrm rot="10800000">
              <a:off x="7189602" y="1631109"/>
              <a:ext cx="78869" cy="701682"/>
            </a:xfrm>
            <a:prstGeom prst="leftBrace">
              <a:avLst>
                <a:gd name="adj1" fmla="val 104444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E02344-2779-10A6-5F18-AF5A7E3D4C3F}"/>
                </a:ext>
              </a:extLst>
            </p:cNvPr>
            <p:cNvSpPr txBox="1"/>
            <p:nvPr/>
          </p:nvSpPr>
          <p:spPr>
            <a:xfrm>
              <a:off x="6675630" y="1717369"/>
              <a:ext cx="5645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noProof="0" dirty="0" err="1">
                  <a:latin typeface="Garamond" panose="02020404030301010803" pitchFamily="18" charset="0"/>
                </a:rPr>
                <a:t>oe</a:t>
              </a:r>
              <a:endParaRPr lang="en-GB" noProof="0" dirty="0">
                <a:latin typeface="Garamond" panose="02020404030301010803" pitchFamily="18" charset="0"/>
              </a:endParaRPr>
            </a:p>
            <a:p>
              <a:pPr algn="ctr"/>
              <a:r>
                <a:rPr lang="en-GB" noProof="0" dirty="0">
                  <a:latin typeface="Garamond" panose="02020404030301010803" pitchFamily="18" charset="0"/>
                </a:rPr>
                <a:t>n+1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F2D7B763-2454-7B18-2CAE-8BB754BFA044}"/>
                </a:ext>
              </a:extLst>
            </p:cNvPr>
            <p:cNvSpPr/>
            <p:nvPr/>
          </p:nvSpPr>
          <p:spPr>
            <a:xfrm>
              <a:off x="6647368" y="1631110"/>
              <a:ext cx="78869" cy="701682"/>
            </a:xfrm>
            <a:prstGeom prst="leftBrace">
              <a:avLst>
                <a:gd name="adj1" fmla="val 104444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4898AC-EBEA-B5D6-8461-FF5A1E9E15F7}"/>
              </a:ext>
            </a:extLst>
          </p:cNvPr>
          <p:cNvGrpSpPr/>
          <p:nvPr/>
        </p:nvGrpSpPr>
        <p:grpSpPr>
          <a:xfrm>
            <a:off x="1632372" y="1758273"/>
            <a:ext cx="172994" cy="45719"/>
            <a:chOff x="1727491" y="1634314"/>
            <a:chExt cx="172994" cy="4571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88AC0E1-6733-9539-5FB3-46FB7986024C}"/>
                </a:ext>
              </a:extLst>
            </p:cNvPr>
            <p:cNvSpPr/>
            <p:nvPr/>
          </p:nvSpPr>
          <p:spPr>
            <a:xfrm>
              <a:off x="1727491" y="16343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673BB91-B25C-0AC5-83FE-554EE63B3B60}"/>
                </a:ext>
              </a:extLst>
            </p:cNvPr>
            <p:cNvSpPr/>
            <p:nvPr/>
          </p:nvSpPr>
          <p:spPr>
            <a:xfrm>
              <a:off x="1791128" y="16343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E63D0BC-3D0C-223B-4065-EEAE01447639}"/>
                </a:ext>
              </a:extLst>
            </p:cNvPr>
            <p:cNvSpPr/>
            <p:nvPr/>
          </p:nvSpPr>
          <p:spPr>
            <a:xfrm>
              <a:off x="1854766" y="16343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D88D1CA-DC85-1F45-9730-854300061294}"/>
              </a:ext>
            </a:extLst>
          </p:cNvPr>
          <p:cNvGrpSpPr/>
          <p:nvPr/>
        </p:nvGrpSpPr>
        <p:grpSpPr>
          <a:xfrm>
            <a:off x="7340479" y="1754300"/>
            <a:ext cx="172994" cy="45719"/>
            <a:chOff x="1727491" y="1634314"/>
            <a:chExt cx="172994" cy="4571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A7FE8BF-3089-DE42-BF2D-29DBA9BFD94D}"/>
                </a:ext>
              </a:extLst>
            </p:cNvPr>
            <p:cNvSpPr/>
            <p:nvPr/>
          </p:nvSpPr>
          <p:spPr>
            <a:xfrm>
              <a:off x="1727491" y="16343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DF4F6B-36D3-0C76-316F-EB92229560AD}"/>
                </a:ext>
              </a:extLst>
            </p:cNvPr>
            <p:cNvSpPr/>
            <p:nvPr/>
          </p:nvSpPr>
          <p:spPr>
            <a:xfrm>
              <a:off x="1791128" y="16343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52D317E-03C0-C99B-401F-5C4216636F16}"/>
                </a:ext>
              </a:extLst>
            </p:cNvPr>
            <p:cNvSpPr/>
            <p:nvPr/>
          </p:nvSpPr>
          <p:spPr>
            <a:xfrm>
              <a:off x="1854766" y="16343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F9EBD9EB-8857-5F70-38AB-E5B8C9B1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31" y="1057300"/>
            <a:ext cx="1499521" cy="172068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4F0DF04-B04F-A284-8FF7-D42D3C09A357}"/>
              </a:ext>
            </a:extLst>
          </p:cNvPr>
          <p:cNvSpPr txBox="1"/>
          <p:nvPr/>
        </p:nvSpPr>
        <p:spPr>
          <a:xfrm>
            <a:off x="3618616" y="2080960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latin typeface="Garamond" panose="02020404030301010803" pitchFamily="18" charset="0"/>
              </a:rPr>
              <a:t>free space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209B6A8A-428E-4ECB-1DC1-F54F7A3310F0}"/>
              </a:ext>
            </a:extLst>
          </p:cNvPr>
          <p:cNvSpPr/>
          <p:nvPr/>
        </p:nvSpPr>
        <p:spPr>
          <a:xfrm rot="16200000">
            <a:off x="3999601" y="605794"/>
            <a:ext cx="123655" cy="2935349"/>
          </a:xfrm>
          <a:prstGeom prst="leftBrace">
            <a:avLst>
              <a:gd name="adj1" fmla="val 104444"/>
              <a:gd name="adj2" fmla="val 50000"/>
            </a:avLst>
          </a:prstGeom>
          <a:ln w="12700">
            <a:solidFill>
              <a:srgbClr val="4E5B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E0DFF28-6823-2057-E8EF-F32E9E6BC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266" y="1057300"/>
            <a:ext cx="1844543" cy="172068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F0FB323-ED21-D958-BC8C-95602B3D2F66}"/>
              </a:ext>
            </a:extLst>
          </p:cNvPr>
          <p:cNvSpPr txBox="1"/>
          <p:nvPr/>
        </p:nvSpPr>
        <p:spPr>
          <a:xfrm>
            <a:off x="3751902" y="2614871"/>
            <a:ext cx="16401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generic beamline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BF4C01-C8BA-8D7D-2F2A-9E0D6276A27A}"/>
                  </a:ext>
                </a:extLst>
              </p:cNvPr>
              <p:cNvSpPr txBox="1"/>
              <p:nvPr/>
            </p:nvSpPr>
            <p:spPr>
              <a:xfrm>
                <a:off x="256940" y="3031254"/>
                <a:ext cx="8641080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→</m:t>
                    </m:r>
                  </m:oMath>
                </a14:m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 (thin or thick) </a:t>
                </a:r>
                <a:r>
                  <a:rPr lang="en-GB" sz="1600" b="1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optical elements</a:t>
                </a:r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 as transmission elements</a:t>
                </a:r>
                <a:r>
                  <a:rPr lang="en-GB" sz="1600" b="1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 </a:t>
                </a:r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in </a:t>
                </a:r>
                <a:r>
                  <a:rPr lang="en-GB" sz="1600" b="1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projection approximation;</a:t>
                </a:r>
              </a:p>
              <a:p>
                <a:pPr algn="just"/>
                <a:endParaRPr lang="en-GB" sz="500" b="1" noProof="0" dirty="0">
                  <a:solidFill>
                    <a:srgbClr val="254061"/>
                  </a:solidFill>
                  <a:latin typeface="Candara" panose="020E0502030303020204" pitchFamily="34" charset="0"/>
                  <a:cs typeface="Times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→</m:t>
                    </m:r>
                  </m:oMath>
                </a14:m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 </a:t>
                </a:r>
                <a:r>
                  <a:rPr lang="en-GB" sz="1600" b="1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free spaces </a:t>
                </a:r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in between optical elements with near- and far-field </a:t>
                </a:r>
                <a:r>
                  <a:rPr lang="en-GB" sz="1600" b="1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diffraction integrals </a:t>
                </a:r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(</a:t>
                </a:r>
                <a:r>
                  <a:rPr lang="en-GB" sz="1600" noProof="0" dirty="0">
                    <a:solidFill>
                      <a:srgbClr val="376092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e.g. </a:t>
                </a:r>
                <a:r>
                  <a:rPr lang="en-GB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</a:rPr>
                  <a:t>Huygens-Fresnel, Fresnel or Fraunhofer integrals</a:t>
                </a:r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)</a:t>
                </a:r>
                <a:r>
                  <a:rPr lang="en-GB" sz="1600" b="1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;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BF4C01-C8BA-8D7D-2F2A-9E0D6276A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40" y="3031254"/>
                <a:ext cx="8641080" cy="907941"/>
              </a:xfrm>
              <a:prstGeom prst="rect">
                <a:avLst/>
              </a:prstGeom>
              <a:blipFill>
                <a:blip r:embed="rId4"/>
                <a:stretch>
                  <a:fillRect l="-353" t="-2013" r="-423" b="-8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05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AE65-3B62-CD8A-77D7-B4C1AEC78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B4938-A397-CA4C-A9D2-E657D1426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Prologue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92CB5-5D1A-DDD7-42B1-8CA9775EC4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6</a:t>
            </a:fld>
            <a:endParaRPr lang="en-GB" noProof="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A2B0D57-1490-FF10-4F28-539485024DE0}"/>
              </a:ext>
            </a:extLst>
          </p:cNvPr>
          <p:cNvGrpSpPr/>
          <p:nvPr/>
        </p:nvGrpSpPr>
        <p:grpSpPr>
          <a:xfrm>
            <a:off x="179388" y="1023099"/>
            <a:ext cx="8785226" cy="1516688"/>
            <a:chOff x="179388" y="981700"/>
            <a:chExt cx="8785226" cy="15166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5E0D54-E016-5A8A-D1BD-05EB851C1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4854" y="981700"/>
              <a:ext cx="5220642" cy="133111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C653EA-D463-8A1D-CC06-ED851295D2D3}"/>
                </a:ext>
              </a:extLst>
            </p:cNvPr>
            <p:cNvSpPr txBox="1"/>
            <p:nvPr/>
          </p:nvSpPr>
          <p:spPr>
            <a:xfrm>
              <a:off x="179388" y="2206000"/>
              <a:ext cx="878522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(a) fully-coherent simulation (filament beam, zero emittance, single electron…)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0F16408-B308-1AD0-BF5B-5C6DE3B9EA20}"/>
              </a:ext>
            </a:extLst>
          </p:cNvPr>
          <p:cNvSpPr txBox="1"/>
          <p:nvPr/>
        </p:nvSpPr>
        <p:spPr>
          <a:xfrm>
            <a:off x="259080" y="718747"/>
            <a:ext cx="8641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1" noProof="0" dirty="0">
                <a:solidFill>
                  <a:srgbClr val="25406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Fully-coherent</a:t>
            </a:r>
            <a:r>
              <a:rPr lang="en-GB" sz="1600" noProof="0" dirty="0">
                <a:solidFill>
                  <a:srgbClr val="25406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 simulations (point source):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82E17B9-3522-1AE6-A19C-BD8C051FB84C}"/>
              </a:ext>
            </a:extLst>
          </p:cNvPr>
          <p:cNvGrpSpPr/>
          <p:nvPr/>
        </p:nvGrpSpPr>
        <p:grpSpPr>
          <a:xfrm>
            <a:off x="179387" y="2809937"/>
            <a:ext cx="8785226" cy="1517734"/>
            <a:chOff x="179387" y="2711510"/>
            <a:chExt cx="8785226" cy="15177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47D054-E9BB-A1D6-BEB2-2DBACB87C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1679" y="2711510"/>
              <a:ext cx="5220642" cy="133111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44D406E-B864-9F72-D5BB-6DDFC968D458}"/>
                </a:ext>
              </a:extLst>
            </p:cNvPr>
            <p:cNvSpPr txBox="1"/>
            <p:nvPr/>
          </p:nvSpPr>
          <p:spPr>
            <a:xfrm>
              <a:off x="179387" y="3936856"/>
              <a:ext cx="878522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(b) partially-coherent simulation (thick beam, finite emittance, multi-electron…)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508924D6-2692-2325-BDB5-795AB2D0A172}"/>
              </a:ext>
            </a:extLst>
          </p:cNvPr>
          <p:cNvSpPr/>
          <p:nvPr/>
        </p:nvSpPr>
        <p:spPr>
          <a:xfrm>
            <a:off x="198003" y="2505585"/>
            <a:ext cx="87846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00" b="1" noProof="0" dirty="0">
                <a:solidFill>
                  <a:srgbClr val="25406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Partially-coherent</a:t>
            </a:r>
            <a:r>
              <a:rPr lang="en-GB" sz="1600" noProof="0" dirty="0">
                <a:solidFill>
                  <a:srgbClr val="25406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 simulations (extended source):</a:t>
            </a:r>
          </a:p>
        </p:txBody>
      </p:sp>
    </p:spTree>
    <p:extLst>
      <p:ext uri="{BB962C8B-B14F-4D97-AF65-F5344CB8AC3E}">
        <p14:creationId xmlns:p14="http://schemas.microsoft.com/office/powerpoint/2010/main" val="383378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4DBC2-C274-1518-4F5C-14A96E828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AB1C-D87A-27CF-C634-60438241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how did we get here?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DFEAD-ADD8-EA85-FD59-86FF9B9270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7</a:t>
            </a:fld>
            <a:endParaRPr lang="en-GB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33F23-0684-3380-D332-1B19CF777D32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Goodman,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Introduction to Fourier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(2017)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E8EC50-A07D-4435-3897-545974660481}"/>
                  </a:ext>
                </a:extLst>
              </p:cNvPr>
              <p:cNvSpPr txBox="1"/>
              <p:nvPr/>
            </p:nvSpPr>
            <p:spPr>
              <a:xfrm>
                <a:off x="255510" y="775263"/>
                <a:ext cx="2720675" cy="918778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1300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fr-FR" sz="1300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sz="1300" b="1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fr-FR" sz="1300" b="1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1300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300" b="1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1300" b="1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d>
                            <m:dPr>
                              <m:ctrlPr>
                                <a:rPr lang="fr-FR" sz="1300" b="1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GB" sz="1300" i="1" noProof="0" dirty="0"/>
              </a:p>
              <a:p>
                <a:pPr algn="ctr"/>
                <a:endParaRPr lang="en-GB" sz="500" i="1" noProof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fr-FR" sz="1300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fr-FR" sz="1300" b="1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fr-FR" sz="1300" b="1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1300" i="1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300" b="1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1300" i="1" noProof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E8EC50-A07D-4435-3897-545974660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10" y="775263"/>
                <a:ext cx="2720675" cy="9187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508BC-F7C9-9B7D-19F3-7CEC173F2BEF}"/>
                  </a:ext>
                </a:extLst>
              </p:cNvPr>
              <p:cNvSpPr txBox="1"/>
              <p:nvPr/>
            </p:nvSpPr>
            <p:spPr>
              <a:xfrm>
                <a:off x="261719" y="1765358"/>
                <a:ext cx="27206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1.) application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200" b="0" i="0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fr-FR" sz="1200" i="1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1200" b="0" i="1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200" i="1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•</m:t>
                    </m:r>
                  </m:oMath>
                </a14:m>
                <a:r>
                  <a:rPr lang="en-GB" sz="12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to both sides of </a:t>
                </a:r>
                <a:r>
                  <a:rPr lang="en-GB" sz="12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Faraday’s </a:t>
                </a:r>
                <a:r>
                  <a:rPr lang="en-GB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law </a:t>
                </a:r>
                <a:r>
                  <a:rPr lang="en-GB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in an </a:t>
                </a:r>
                <a:r>
                  <a:rPr lang="en-GB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uncharged</a:t>
                </a:r>
                <a:r>
                  <a:rPr lang="en-GB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and </a:t>
                </a:r>
                <a:r>
                  <a:rPr lang="en-GB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non-conducting medium</a:t>
                </a:r>
                <a:r>
                  <a:rPr lang="en-GB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 Also remembering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20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fr-FR" sz="1200" i="1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fr-FR" sz="1200" b="0" i="1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1200" b="0" i="0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fr-FR" sz="1200" b="0" i="1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•</m:t>
                        </m:r>
                      </m:e>
                    </m:d>
                    <m:r>
                      <a:rPr lang="fr-FR" sz="1200" b="0" i="1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1200" b="0" i="0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∇</m:t>
                    </m:r>
                    <m:d>
                      <m:dPr>
                        <m:ctrlPr>
                          <a:rPr lang="fr-FR" sz="1200" b="0" i="1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1200" b="0" i="0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fr-FR" sz="1200" b="0" i="1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⋅ 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•</m:t>
                        </m:r>
                      </m:e>
                    </m:d>
                    <m:r>
                      <a:rPr lang="fr-FR" sz="1200" b="0" i="1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fr-FR" sz="1200" b="0" i="1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1200" b="0" i="0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fr-FR" sz="1200" b="0" i="1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sz="1200" i="1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•</m:t>
                    </m:r>
                  </m:oMath>
                </a14:m>
                <a:r>
                  <a:rPr lang="en-GB" sz="12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results in the </a:t>
                </a:r>
                <a:r>
                  <a:rPr lang="en-GB" sz="12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d’Alembert wave equation</a:t>
                </a:r>
                <a:r>
                  <a:rPr lang="en-GB" sz="12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508BC-F7C9-9B7D-19F3-7CEC173F2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19" y="1765358"/>
                <a:ext cx="2720675" cy="1200329"/>
              </a:xfrm>
              <a:prstGeom prst="rect">
                <a:avLst/>
              </a:prstGeom>
              <a:blipFill>
                <a:blip r:embed="rId3"/>
                <a:stretch>
                  <a:fillRect l="-224" t="-510" b="-3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80F134-64C6-361C-0F41-E24E7BA9C7B4}"/>
                  </a:ext>
                </a:extLst>
              </p:cNvPr>
              <p:cNvSpPr txBox="1"/>
              <p:nvPr/>
            </p:nvSpPr>
            <p:spPr>
              <a:xfrm>
                <a:off x="3208557" y="677064"/>
                <a:ext cx="2720675" cy="1115177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fr-FR" sz="1300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fr-FR" sz="1300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fr-FR" sz="1300" b="1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1300" i="1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300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1300" noProof="0" dirty="0"/>
              </a:p>
              <a:p>
                <a:pPr algn="ctr"/>
                <a:endParaRPr lang="en-GB" sz="500" i="1" noProof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1300" i="1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1300" b="0" i="1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30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undOvr"/>
                          <m:ctrlPr>
                            <a:rPr lang="fr-FR" sz="130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24"/>
                            </m:rP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func>
                            <m:funcPr>
                              <m:ctrlP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1300" b="0" i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fr-FR" sz="1300" b="0" i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GB" sz="1300" noProof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80F134-64C6-361C-0F41-E24E7BA9C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557" y="677064"/>
                <a:ext cx="2720675" cy="1115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26F7DF-AC23-5E6A-3EB5-AC2FF9F53B88}"/>
                  </a:ext>
                </a:extLst>
              </p:cNvPr>
              <p:cNvSpPr txBox="1"/>
              <p:nvPr/>
            </p:nvSpPr>
            <p:spPr>
              <a:xfrm>
                <a:off x="3202348" y="1765358"/>
                <a:ext cx="273309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2.)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each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component 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fr-FR" sz="1200" b="1" i="1" noProof="0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fr-FR" sz="1200" b="1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individually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satisfies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the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wave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equation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 The </a:t>
                </a:r>
                <a:r>
                  <a:rPr lang="fr-FR" sz="12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complex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 </a:t>
                </a:r>
                <a:r>
                  <a:rPr lang="fr-FR" sz="12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scalar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solution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of the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wave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equation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can </a:t>
                </a:r>
                <a:r>
                  <a:rPr lang="fr-FR" sz="12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be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decomposed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as  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superposition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of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monochromatic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fields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</a:t>
                </a:r>
                <a:endParaRPr lang="en-GB" sz="1200" noProof="0" dirty="0">
                  <a:solidFill>
                    <a:srgbClr val="4F81BD"/>
                  </a:solidFill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26F7DF-AC23-5E6A-3EB5-AC2FF9F53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348" y="1765358"/>
                <a:ext cx="2733093" cy="1200329"/>
              </a:xfrm>
              <a:prstGeom prst="rect">
                <a:avLst/>
              </a:prstGeom>
              <a:blipFill>
                <a:blip r:embed="rId5"/>
                <a:stretch>
                  <a:fillRect t="-510" b="-3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7F1A8D3-AC4C-EDCB-8388-DD8B2C1C13BF}"/>
              </a:ext>
            </a:extLst>
          </p:cNvPr>
          <p:cNvSpPr txBox="1"/>
          <p:nvPr/>
        </p:nvSpPr>
        <p:spPr>
          <a:xfrm>
            <a:off x="6155396" y="1857691"/>
            <a:ext cx="27330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solidFill>
                  <a:srgbClr val="4F81BD"/>
                </a:solidFill>
                <a:latin typeface="Candara" panose="020E0502030303020204" pitchFamily="34" charset="0"/>
              </a:rPr>
              <a:t>3.)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this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is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the </a:t>
            </a:r>
            <a:r>
              <a:rPr lang="fr-FR" sz="1200" b="1" dirty="0">
                <a:solidFill>
                  <a:srgbClr val="4F81BD"/>
                </a:solidFill>
                <a:latin typeface="Candara" panose="020E0502030303020204" pitchFamily="34" charset="0"/>
              </a:rPr>
              <a:t>Helmholtz </a:t>
            </a:r>
            <a:r>
              <a:rPr lang="fr-FR" sz="1200" b="1" dirty="0" err="1">
                <a:solidFill>
                  <a:srgbClr val="4F81BD"/>
                </a:solidFill>
                <a:latin typeface="Candara" panose="020E0502030303020204" pitchFamily="34" charset="0"/>
              </a:rPr>
              <a:t>equation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.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Given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a volume in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space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and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boundary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conditions, the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scalar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diffraction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theory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consists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in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finding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solution to the Helmholtz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equation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.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413198-0B31-F09E-DC0F-A0E659C2402A}"/>
                  </a:ext>
                </a:extLst>
              </p:cNvPr>
              <p:cNvSpPr txBox="1"/>
              <p:nvPr/>
            </p:nvSpPr>
            <p:spPr>
              <a:xfrm>
                <a:off x="6167814" y="1126930"/>
                <a:ext cx="2720676" cy="215444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fr-FR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FR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fr-FR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500" i="1" noProof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413198-0B31-F09E-DC0F-A0E659C24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814" y="1126930"/>
                <a:ext cx="2720676" cy="215444"/>
              </a:xfrm>
              <a:prstGeom prst="rect">
                <a:avLst/>
              </a:prstGeom>
              <a:blipFill>
                <a:blip r:embed="rId6"/>
                <a:stretch>
                  <a:fillRect b="-25714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781EDF-E049-0E4C-8497-1CD650DFD758}"/>
                  </a:ext>
                </a:extLst>
              </p:cNvPr>
              <p:cNvSpPr txBox="1"/>
              <p:nvPr/>
            </p:nvSpPr>
            <p:spPr>
              <a:xfrm>
                <a:off x="255510" y="2924708"/>
                <a:ext cx="8632979" cy="108683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∭"/>
                          <m:limLoc m:val="undOvr"/>
                          <m:ctrl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sSup>
                                <m:sSup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300" b="0" i="0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sSup>
                                <m:sSup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300" b="0" i="0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  <m:r>
                        <a:rPr lang="fr-FR" sz="1300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ctrl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f>
                                <m:f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f>
                                <m:f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fr-FR" sz="1300" b="0" i="1" noProof="0" dirty="0">
                  <a:solidFill>
                    <a:srgbClr val="376092"/>
                  </a:solidFill>
                </a:endParaRPr>
              </a:p>
              <a:p>
                <a:endParaRPr lang="fr-FR" sz="500" b="0" i="1" noProof="0" dirty="0">
                  <a:solidFill>
                    <a:srgbClr val="37609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1300" b="0" i="1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fr-FR" sz="1300" i="1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∬"/>
                          <m:ctrlP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sz="1300" b="0" i="1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fr-FR" sz="1300" b="0" i="1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FR" sz="1300" b="0" i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fr-FR" sz="1300" b="0" i="1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1300" b="0" i="1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𝑗𝑘</m:t>
                                              </m:r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GB" sz="1300" i="1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acc>
                                                    <m:accPr>
                                                      <m:chr m:val="⃗"/>
                                                      <m:ctrlPr>
                                                        <a:rPr lang="en-GB" sz="1300" i="1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GB" sz="1300" i="1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sz="1300" i="1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1300" i="1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1300" i="1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f>
                                <m:fPr>
                                  <m:ctrlP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fr-FR" sz="1300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sz="1300" i="1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fr-FR" sz="1300" i="1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FR" sz="130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fr-FR" sz="1300" i="1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1300" i="1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𝑗𝑘</m:t>
                                              </m:r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GB" sz="1300" i="1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acc>
                                                    <m:accPr>
                                                      <m:chr m:val="⃗"/>
                                                      <m:ctrlPr>
                                                        <a:rPr lang="en-GB" sz="1300" i="1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GB" sz="1300" i="1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sz="1300" i="1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1300" i="1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1300" i="1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fr-FR" sz="1300" i="1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781EDF-E049-0E4C-8497-1CD650DFD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10" y="2924708"/>
                <a:ext cx="8632979" cy="1086836"/>
              </a:xfrm>
              <a:prstGeom prst="rect">
                <a:avLst/>
              </a:prstGeom>
              <a:blipFill>
                <a:blip r:embed="rId7"/>
                <a:stretch>
                  <a:fillRect t="-76404" b="-106742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6A5313-CBF1-55B7-342F-16AFF049DA37}"/>
                  </a:ext>
                </a:extLst>
              </p:cNvPr>
              <p:cNvSpPr txBox="1"/>
              <p:nvPr/>
            </p:nvSpPr>
            <p:spPr>
              <a:xfrm>
                <a:off x="255510" y="3977613"/>
                <a:ext cx="8632979" cy="702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4.) </a:t>
                </a:r>
                <a:r>
                  <a:rPr lang="fr-FR" sz="13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Calculation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fr-FR" b="1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at an observation point in </a:t>
                </a:r>
                <a:r>
                  <a:rPr lang="fr-FR" sz="13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space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can </a:t>
                </a:r>
                <a:r>
                  <a:rPr lang="fr-FR" sz="13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be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done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using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Green’s</a:t>
                </a:r>
                <a:r>
                  <a:rPr lang="fr-FR" sz="13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theorem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 An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arbitrary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and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careful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choice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of the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Green’s</a:t>
                </a:r>
                <a:r>
                  <a:rPr lang="fr-FR" sz="13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function</a:t>
                </a:r>
                <a:r>
                  <a:rPr lang="fr-FR" sz="13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1300" b="0" i="1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results in the </a:t>
                </a:r>
                <a:r>
                  <a:rPr lang="en-GB" sz="13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integral theorem of Helmholtz and Kirchhoff</a:t>
                </a:r>
                <a:r>
                  <a:rPr lang="en-GB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 Yet another careful </a:t>
                </a:r>
                <a:r>
                  <a:rPr lang="en-GB" sz="13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choice</a:t>
                </a:r>
                <a:r>
                  <a:rPr lang="en-GB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of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Green’s</a:t>
                </a:r>
                <a:r>
                  <a:rPr lang="fr-FR" sz="13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function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and </a:t>
                </a:r>
                <a:r>
                  <a:rPr lang="en-GB" sz="13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boundary conditions </a:t>
                </a:r>
                <a:r>
                  <a:rPr lang="en-GB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yield in the </a:t>
                </a:r>
                <a:r>
                  <a:rPr lang="en-GB" sz="13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Rayleigh-Sommerfeld</a:t>
                </a:r>
                <a:r>
                  <a:rPr lang="en-GB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formulation of </a:t>
                </a:r>
                <a:r>
                  <a:rPr lang="en-GB" sz="13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diffraction</a:t>
                </a:r>
                <a:r>
                  <a:rPr lang="en-GB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6A5313-CBF1-55B7-342F-16AFF049D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10" y="3977613"/>
                <a:ext cx="8632979" cy="702949"/>
              </a:xfrm>
              <a:prstGeom prst="rect">
                <a:avLst/>
              </a:prstGeom>
              <a:blipFill>
                <a:blip r:embed="rId8"/>
                <a:stretch>
                  <a:fillRect l="-141" r="-71" b="-60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71064E9-57D3-FA9F-3464-0FD6E57325C9}"/>
              </a:ext>
            </a:extLst>
          </p:cNvPr>
          <p:cNvSpPr txBox="1"/>
          <p:nvPr/>
        </p:nvSpPr>
        <p:spPr>
          <a:xfrm>
            <a:off x="46748" y="4646630"/>
            <a:ext cx="4525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Paganin,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Coherent X-Ray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(2006)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80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DB414-AC28-A026-4F87-F53D73C13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4699-DBBE-988C-EA9A-9A7BC1745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Rayleigh-Sommerfeld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8482D-9518-E02C-853D-6074AAC707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8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FC6A70-4E53-AAED-7A4E-343BF12C5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079845" y="1528544"/>
            <a:ext cx="1595931" cy="1942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AF4EC7-FCCB-22BB-7454-D7D5C74C1CDD}"/>
              </a:ext>
            </a:extLst>
          </p:cNvPr>
          <p:cNvSpPr txBox="1"/>
          <p:nvPr/>
        </p:nvSpPr>
        <p:spPr>
          <a:xfrm>
            <a:off x="6685280" y="3567078"/>
            <a:ext cx="23850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formulation of diffraction by a plane-screen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91A105-D53E-7110-F5E6-36D79F0D1D79}"/>
                  </a:ext>
                </a:extLst>
              </p:cNvPr>
              <p:cNvSpPr txBox="1"/>
              <p:nvPr/>
            </p:nvSpPr>
            <p:spPr>
              <a:xfrm>
                <a:off x="259080" y="718747"/>
                <a:ext cx="86410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fr-FR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lang="fr-FR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fr-FR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lang="fr-FR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lang="fr-FR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vanishes in the shadow of the screen and is undisturbed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b="0" i="0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Σ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(aperture):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91A105-D53E-7110-F5E6-36D79F0D1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" y="718747"/>
                <a:ext cx="8641080" cy="338554"/>
              </a:xfrm>
              <a:prstGeom prst="rect">
                <a:avLst/>
              </a:prstGeom>
              <a:blipFill>
                <a:blip r:embed="rId4"/>
                <a:stretch>
                  <a:fillRect l="-42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C61F5B-6C21-F30E-8CB6-90FDDD9A64B7}"/>
                  </a:ext>
                </a:extLst>
              </p:cNvPr>
              <p:cNvSpPr txBox="1"/>
              <p:nvPr/>
            </p:nvSpPr>
            <p:spPr>
              <a:xfrm>
                <a:off x="2155748" y="1112635"/>
                <a:ext cx="4834209" cy="56502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𝛴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acc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i="1" noProof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C61F5B-6C21-F30E-8CB6-90FDDD9A6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48" y="1112635"/>
                <a:ext cx="4834209" cy="5650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7F447-EAA2-C171-EB24-CCC67A095912}"/>
                  </a:ext>
                </a:extLst>
              </p:cNvPr>
              <p:cNvSpPr txBox="1"/>
              <p:nvPr/>
            </p:nvSpPr>
            <p:spPr>
              <a:xfrm>
                <a:off x="259080" y="1732995"/>
                <a:ext cx="6700837" cy="414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GB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d>
                          </m:e>
                          <m:sup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d>
                          </m:e>
                          <m:sup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GB" b="0" i="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</m:acc>
                        <m:r>
                          <a:rPr lang="en-GB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GB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|"/>
                        <m:endChr m:val="|"/>
                        <m:ctrlPr>
                          <a:rPr lang="en-GB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𝜉</m:t>
                    </m:r>
                    <m:r>
                      <m:rPr>
                        <m:sty m:val="p"/>
                      </m:rPr>
                      <a:rPr lang="en-GB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7F447-EAA2-C171-EB24-CCC67A095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" y="1732995"/>
                <a:ext cx="6700837" cy="414729"/>
              </a:xfrm>
              <a:prstGeom prst="rect">
                <a:avLst/>
              </a:prstGeom>
              <a:blipFill>
                <a:blip r:embed="rId6"/>
                <a:stretch>
                  <a:fillRect l="-546" b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1FADF8-8ACC-4D47-4CF3-6B0056C835D3}"/>
                  </a:ext>
                </a:extLst>
              </p:cNvPr>
              <p:cNvSpPr txBox="1"/>
              <p:nvPr/>
            </p:nvSpPr>
            <p:spPr>
              <a:xfrm>
                <a:off x="253554" y="2596946"/>
                <a:ext cx="6482080" cy="7378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GB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e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nary>
                              <m:naryPr>
                                <m:chr m:val="∬"/>
                                <m:ctrlP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  <m:sup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𝜉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d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𝜉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GB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  <m:r>
                                  <m:rPr>
                                    <m:sty m:val="p"/>
                                  </m:rPr>
                                  <a:rPr lang="en-GB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nary>
                          </m:e>
                        </m:mr>
                        <m:mr>
                          <m:e/>
                          <m:e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sSup>
                              <m:sSupPr>
                                <m:ctrlP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ℱ</m:t>
                                </m:r>
                              </m:e>
                              <m:sup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begChr m:val="{"/>
                                <m:endChr m:val="}"/>
                                <m:ctrlP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ℱ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b="0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0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GB" b="0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GB" b="0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ℱ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  <m:d>
                                      <m:dPr>
                                        <m:ctrlP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mr>
                      </m:m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300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1FADF8-8ACC-4D47-4CF3-6B0056C83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54" y="2596946"/>
                <a:ext cx="6482080" cy="7378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D4AA19E-3B4C-95B8-887C-72683BE0B312}"/>
              </a:ext>
            </a:extLst>
          </p:cNvPr>
          <p:cNvSpPr txBox="1"/>
          <p:nvPr/>
        </p:nvSpPr>
        <p:spPr>
          <a:xfrm>
            <a:off x="259080" y="2203058"/>
            <a:ext cx="6629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above equation is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convolution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between the input field and a kernel: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40D9-99F0-D100-5091-FA21D74A4793}"/>
              </a:ext>
            </a:extLst>
          </p:cNvPr>
          <p:cNvSpPr txBox="1"/>
          <p:nvPr/>
        </p:nvSpPr>
        <p:spPr>
          <a:xfrm>
            <a:off x="259080" y="3390174"/>
            <a:ext cx="64820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kernel of the RS diffraction integral is given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294B76-0BE8-2C70-F4CB-E6A88E38A1E4}"/>
                  </a:ext>
                </a:extLst>
              </p:cNvPr>
              <p:cNvSpPr txBox="1"/>
              <p:nvPr/>
            </p:nvSpPr>
            <p:spPr>
              <a:xfrm>
                <a:off x="253553" y="3784062"/>
                <a:ext cx="6482080" cy="553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RS</m:t>
                          </m:r>
                        </m:sub>
                      </m:sSub>
                      <m:d>
                        <m:d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f>
                        <m:f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294B76-0BE8-2C70-F4CB-E6A88E38A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53" y="3784062"/>
                <a:ext cx="6482080" cy="553421"/>
              </a:xfrm>
              <a:prstGeom prst="rect">
                <a:avLst/>
              </a:prstGeom>
              <a:blipFill>
                <a:blip r:embed="rId8"/>
                <a:stretch>
                  <a:fillRect t="-6593" b="-4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D947CD-F765-18C7-869A-71CB763F1846}"/>
                  </a:ext>
                </a:extLst>
              </p:cNvPr>
              <p:cNvSpPr txBox="1"/>
              <p:nvPr/>
            </p:nvSpPr>
            <p:spPr>
              <a:xfrm>
                <a:off x="253553" y="4392814"/>
                <a:ext cx="670083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For most cases of interest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160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≫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𝜆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hence, </a:t>
                </a:r>
                <a14:m>
                  <m:oMath xmlns:m="http://schemas.openxmlformats.org/officeDocument/2006/math">
                    <m:r>
                      <a:rPr lang="en-GB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can be approximated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  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D947CD-F765-18C7-869A-71CB763F1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53" y="4392814"/>
                <a:ext cx="6700837" cy="338554"/>
              </a:xfrm>
              <a:prstGeom prst="rect">
                <a:avLst/>
              </a:prstGeom>
              <a:blipFill>
                <a:blip r:embed="rId9"/>
                <a:stretch>
                  <a:fillRect l="-546" t="-14545" r="-910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BDEED8B3-9F77-617C-1B99-6FFCEB481283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Goodman,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Introduction to Fourier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(2017)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79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4C68E-C404-5D3F-B19A-78DF6202B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FBCA6-60AA-EFFB-6D26-9E2AA6FC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Huygens-Fresnel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025CE-1E61-B162-3BA6-4C79515775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9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E57660-8A31-7C2D-2C9A-5494471BB80E}"/>
                  </a:ext>
                </a:extLst>
              </p:cNvPr>
              <p:cNvSpPr txBox="1"/>
              <p:nvPr/>
            </p:nvSpPr>
            <p:spPr>
              <a:xfrm>
                <a:off x="259080" y="718747"/>
                <a:ext cx="86410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Applying </a:t>
                </a:r>
                <a14:m>
                  <m:oMath xmlns:m="http://schemas.openxmlformats.org/officeDocument/2006/math"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≫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𝜆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to the first Rayleigh-Sommerfeld solution: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E57660-8A31-7C2D-2C9A-5494471BB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" y="718747"/>
                <a:ext cx="8641080" cy="338554"/>
              </a:xfrm>
              <a:prstGeom prst="rect">
                <a:avLst/>
              </a:prstGeom>
              <a:blipFill>
                <a:blip r:embed="rId2"/>
                <a:stretch>
                  <a:fillRect l="-42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2B8890-06E8-2DC4-68CF-E7977200319D}"/>
                  </a:ext>
                </a:extLst>
              </p:cNvPr>
              <p:cNvSpPr txBox="1"/>
              <p:nvPr/>
            </p:nvSpPr>
            <p:spPr>
              <a:xfrm>
                <a:off x="2934948" y="1132640"/>
                <a:ext cx="3283848" cy="56502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</m:nary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m:rPr>
                          <m:sty m:val="p"/>
                        </m:rP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2B8890-06E8-2DC4-68CF-E79772003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948" y="1132640"/>
                <a:ext cx="3283848" cy="5650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6AC31A-3407-EB4D-DBA4-B588FB1E4856}"/>
                  </a:ext>
                </a:extLst>
              </p:cNvPr>
              <p:cNvSpPr txBox="1"/>
              <p:nvPr/>
            </p:nvSpPr>
            <p:spPr>
              <a:xfrm>
                <a:off x="249521" y="3639342"/>
                <a:ext cx="865377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The kernel </a:t>
                </a:r>
                <a14:m>
                  <m:oMath xmlns:m="http://schemas.openxmlformats.org/officeDocument/2006/math"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begChr m:val="{"/>
                        <m:endChr m:val="}"/>
                        <m:ctrlP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600" b="0" i="0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HF</m:t>
                            </m:r>
                          </m:sub>
                        </m:sSub>
                        <m:d>
                          <m:dPr>
                            <m:ctrlP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has no know closed form, so three FFTs are necessary for numerical evaluation. Using the convolution theorem with FFTs is computationally advantageous for numerical problems. 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6AC31A-3407-EB4D-DBA4-B588FB1E4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21" y="3639342"/>
                <a:ext cx="8653779" cy="830997"/>
              </a:xfrm>
              <a:prstGeom prst="rect">
                <a:avLst/>
              </a:prstGeom>
              <a:blipFill>
                <a:blip r:embed="rId4"/>
                <a:stretch>
                  <a:fillRect l="-423" t="-2206" r="-282" b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729964D-F942-04E3-DAC3-5D7302CE5CB1}"/>
              </a:ext>
            </a:extLst>
          </p:cNvPr>
          <p:cNvSpPr txBox="1"/>
          <p:nvPr/>
        </p:nvSpPr>
        <p:spPr>
          <a:xfrm>
            <a:off x="254001" y="1773005"/>
            <a:ext cx="557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Which is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convolution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with kernel given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2A8D46-7FEA-D4B6-2953-5E6288863D85}"/>
                  </a:ext>
                </a:extLst>
              </p:cNvPr>
              <p:cNvSpPr txBox="1"/>
              <p:nvPr/>
            </p:nvSpPr>
            <p:spPr>
              <a:xfrm>
                <a:off x="2413000" y="2186898"/>
                <a:ext cx="4317999" cy="553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HF</m:t>
                          </m:r>
                        </m:sub>
                      </m:sSub>
                      <m:d>
                        <m:d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2A8D46-7FEA-D4B6-2953-5E6288863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0" y="2186898"/>
                <a:ext cx="4317999" cy="553421"/>
              </a:xfrm>
              <a:prstGeom prst="rect">
                <a:avLst/>
              </a:prstGeom>
              <a:blipFill>
                <a:blip r:embed="rId5"/>
                <a:stretch>
                  <a:fillRect t="-6593" b="-4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58F7200-F400-3864-4C9F-575660A11336}"/>
              </a:ext>
            </a:extLst>
          </p:cNvPr>
          <p:cNvSpPr txBox="1"/>
          <p:nvPr/>
        </p:nvSpPr>
        <p:spPr>
          <a:xfrm>
            <a:off x="276548" y="2815658"/>
            <a:ext cx="8623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propagated wave can be calculated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38113D-4ADF-9A2C-1823-6F14415FA1F1}"/>
                  </a:ext>
                </a:extLst>
              </p:cNvPr>
              <p:cNvSpPr txBox="1"/>
              <p:nvPr/>
            </p:nvSpPr>
            <p:spPr>
              <a:xfrm>
                <a:off x="2824481" y="3229551"/>
                <a:ext cx="3500120" cy="334451"/>
              </a:xfrm>
              <a:prstGeom prst="rect">
                <a:avLst/>
              </a:prstGeom>
              <a:noFill/>
              <a:ln w="12700" cap="rnd">
                <a:solidFill>
                  <a:srgbClr val="37609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HF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38113D-4ADF-9A2C-1823-6F14415FA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481" y="3229551"/>
                <a:ext cx="3500120" cy="334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rnd">
                <a:solidFill>
                  <a:srgbClr val="37609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E5EA58C-FFE0-E54D-785C-89E50E5D1573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Goodman,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Introduction to Fourier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(2017)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32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  <p:bldP spid="6" grpId="0"/>
      <p:bldP spid="9" grpId="0"/>
      <p:bldP spid="13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9520</TotalTime>
  <Words>3088</Words>
  <Application>Microsoft Office PowerPoint</Application>
  <PresentationFormat>On-screen Show (16:9)</PresentationFormat>
  <Paragraphs>329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Cambria Math</vt:lpstr>
      <vt:lpstr>Candara</vt:lpstr>
      <vt:lpstr>Garamond</vt:lpstr>
      <vt:lpstr>Palatino Linotype</vt:lpstr>
      <vt:lpstr>Wingdings</vt:lpstr>
      <vt:lpstr>Simple Light</vt:lpstr>
      <vt:lpstr>PowerPoint Presentation</vt:lpstr>
      <vt:lpstr>Wavefront propagation for X-ray beamlines with SRW</vt:lpstr>
      <vt:lpstr>“Synchrotron Radiation Workshop” (electrodynamics simulation code for SR emission and propagation) </vt:lpstr>
      <vt:lpstr>Prologue</vt:lpstr>
      <vt:lpstr>Prologue</vt:lpstr>
      <vt:lpstr>Prologue</vt:lpstr>
      <vt:lpstr>Scalar wave theory – how did we get here?</vt:lpstr>
      <vt:lpstr>Scalar wave theory – Rayleigh-Sommerfeld formulation</vt:lpstr>
      <vt:lpstr>Scalar wave theory – Huygens-Fresnel formulation</vt:lpstr>
      <vt:lpstr>Scalar wave theory – Huygens-Fresnel formulation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Fraunhofer diffraction</vt:lpstr>
      <vt:lpstr>Scalar wave theory – the Fraunhofer diffraction</vt:lpstr>
      <vt:lpstr>Scalar wave theory – the optical Fourier transform</vt:lpstr>
      <vt:lpstr>Scalar wave theory – the optical Fourier transform</vt:lpstr>
      <vt:lpstr>Thin optical elements</vt:lpstr>
      <vt:lpstr>Thin optical elements</vt:lpstr>
      <vt:lpstr>Thick optical elements</vt:lpstr>
      <vt:lpstr>Thick optical elements</vt:lpstr>
      <vt:lpstr>Thick optical elements</vt:lpstr>
      <vt:lpstr>Where to learn more?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SRW</dc:title>
  <dc:creator>Rafael CELESTRE</dc:creator>
  <cp:lastModifiedBy>CELESTRE Rafael</cp:lastModifiedBy>
  <cp:revision>409</cp:revision>
  <dcterms:modified xsi:type="dcterms:W3CDTF">2025-05-20T20:54:32Z</dcterms:modified>
</cp:coreProperties>
</file>